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41"/>
  </p:notesMasterIdLst>
  <p:sldIdLst>
    <p:sldId id="325" r:id="rId7"/>
    <p:sldId id="379" r:id="rId8"/>
    <p:sldId id="605" r:id="rId9"/>
    <p:sldId id="610" r:id="rId10"/>
    <p:sldId id="606" r:id="rId11"/>
    <p:sldId id="359" r:id="rId12"/>
    <p:sldId id="380" r:id="rId13"/>
    <p:sldId id="361" r:id="rId14"/>
    <p:sldId id="256" r:id="rId15"/>
    <p:sldId id="362" r:id="rId16"/>
    <p:sldId id="378" r:id="rId17"/>
    <p:sldId id="614" r:id="rId18"/>
    <p:sldId id="613" r:id="rId19"/>
    <p:sldId id="612" r:id="rId20"/>
    <p:sldId id="611" r:id="rId21"/>
    <p:sldId id="616" r:id="rId22"/>
    <p:sldId id="608" r:id="rId23"/>
    <p:sldId id="609" r:id="rId24"/>
    <p:sldId id="368" r:id="rId25"/>
    <p:sldId id="259" r:id="rId26"/>
    <p:sldId id="260" r:id="rId27"/>
    <p:sldId id="261" r:id="rId28"/>
    <p:sldId id="377" r:id="rId29"/>
    <p:sldId id="604" r:id="rId30"/>
    <p:sldId id="328" r:id="rId31"/>
    <p:sldId id="312" r:id="rId32"/>
    <p:sldId id="387" r:id="rId33"/>
    <p:sldId id="326" r:id="rId34"/>
    <p:sldId id="343" r:id="rId35"/>
    <p:sldId id="344" r:id="rId36"/>
    <p:sldId id="346" r:id="rId37"/>
    <p:sldId id="330" r:id="rId38"/>
    <p:sldId id="329" r:id="rId39"/>
    <p:sldId id="349" r:id="rId4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9" autoAdjust="0"/>
    <p:restoredTop sz="92939" autoAdjust="0"/>
  </p:normalViewPr>
  <p:slideViewPr>
    <p:cSldViewPr snapToGrid="0">
      <p:cViewPr varScale="1">
        <p:scale>
          <a:sx n="82" d="100"/>
          <a:sy n="82" d="100"/>
        </p:scale>
        <p:origin x="1416"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youtube.com/watch?v=zrW3-yzWt5Q" TargetMode="External"/><Relationship Id="rId1" Type="http://schemas.openxmlformats.org/officeDocument/2006/relationships/hyperlink" Target="https://www.ted.com/talks/daniel_kraft_the_pharmacy_of_the_future_personalized_pills_3d_printed_at_home" TargetMode="Externa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hyperlink" Target="https://www.ted.com/talks/daniel_kraft_the_pharmacy_of_the_future_personalized_pills_3d_printed_at_home" TargetMode="External"/><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hyperlink" Target="https://www.youtube.com/watch?v=zrW3-yzWt5Q" TargetMode="External"/><Relationship Id="rId5" Type="http://schemas.openxmlformats.org/officeDocument/2006/relationships/image" Target="../media/image38.svg"/><Relationship Id="rId4"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C97EB3-C11B-4BF6-9FF6-F77F83859E4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2063D17-81B6-42C0-BD94-B89900F41905}">
      <dgm:prSet/>
      <dgm:spPr/>
      <dgm:t>
        <a:bodyPr/>
        <a:lstStyle/>
        <a:p>
          <a:r>
            <a:rPr lang="nl-NL">
              <a:hlinkClick xmlns:r="http://schemas.openxmlformats.org/officeDocument/2006/relationships" r:id="rId1"/>
            </a:rPr>
            <a:t>Link 1</a:t>
          </a:r>
          <a:endParaRPr lang="en-US"/>
        </a:p>
      </dgm:t>
    </dgm:pt>
    <dgm:pt modelId="{E9D556A0-5324-4DA0-B807-F459E3BC9D34}" type="parTrans" cxnId="{F3B5AA17-9191-45E7-8A04-77CB9A1564B6}">
      <dgm:prSet/>
      <dgm:spPr/>
      <dgm:t>
        <a:bodyPr/>
        <a:lstStyle/>
        <a:p>
          <a:endParaRPr lang="en-US"/>
        </a:p>
      </dgm:t>
    </dgm:pt>
    <dgm:pt modelId="{2F7C2861-A459-44F2-BF18-AF26F7BEDB55}" type="sibTrans" cxnId="{F3B5AA17-9191-45E7-8A04-77CB9A1564B6}">
      <dgm:prSet/>
      <dgm:spPr/>
      <dgm:t>
        <a:bodyPr/>
        <a:lstStyle/>
        <a:p>
          <a:endParaRPr lang="en-US"/>
        </a:p>
      </dgm:t>
    </dgm:pt>
    <dgm:pt modelId="{417498F3-ECDF-4F56-BBB8-E868BFF41769}">
      <dgm:prSet/>
      <dgm:spPr/>
      <dgm:t>
        <a:bodyPr/>
        <a:lstStyle/>
        <a:p>
          <a:r>
            <a:rPr lang="nl-NL">
              <a:hlinkClick xmlns:r="http://schemas.openxmlformats.org/officeDocument/2006/relationships" r:id="rId2"/>
            </a:rPr>
            <a:t>Link 2 </a:t>
          </a:r>
          <a:endParaRPr lang="en-US"/>
        </a:p>
      </dgm:t>
    </dgm:pt>
    <dgm:pt modelId="{86C0014E-7292-4CDD-A11C-DBB97BF8A084}" type="parTrans" cxnId="{C39C1FA3-5D53-45D2-B5F5-7FDDE3EE4570}">
      <dgm:prSet/>
      <dgm:spPr/>
      <dgm:t>
        <a:bodyPr/>
        <a:lstStyle/>
        <a:p>
          <a:endParaRPr lang="en-US"/>
        </a:p>
      </dgm:t>
    </dgm:pt>
    <dgm:pt modelId="{8E7D5AC3-2DB4-45CA-AE38-25D2DCA6DA22}" type="sibTrans" cxnId="{C39C1FA3-5D53-45D2-B5F5-7FDDE3EE4570}">
      <dgm:prSet/>
      <dgm:spPr/>
      <dgm:t>
        <a:bodyPr/>
        <a:lstStyle/>
        <a:p>
          <a:endParaRPr lang="en-US"/>
        </a:p>
      </dgm:t>
    </dgm:pt>
    <dgm:pt modelId="{C3111C31-354C-446D-8891-1E54630889B7}" type="pres">
      <dgm:prSet presAssocID="{F0C97EB3-C11B-4BF6-9FF6-F77F83859E40}" presName="root" presStyleCnt="0">
        <dgm:presLayoutVars>
          <dgm:dir/>
          <dgm:resizeHandles val="exact"/>
        </dgm:presLayoutVars>
      </dgm:prSet>
      <dgm:spPr/>
    </dgm:pt>
    <dgm:pt modelId="{30DEF60C-9B3C-4647-9AC8-E582A62B2A5A}" type="pres">
      <dgm:prSet presAssocID="{32063D17-81B6-42C0-BD94-B89900F41905}" presName="compNode" presStyleCnt="0"/>
      <dgm:spPr/>
    </dgm:pt>
    <dgm:pt modelId="{A3468199-0B00-4B06-BA8C-8B2ED4DB3E3C}" type="pres">
      <dgm:prSet presAssocID="{32063D17-81B6-42C0-BD94-B89900F41905}" presName="bgRect" presStyleLbl="bgShp" presStyleIdx="0" presStyleCnt="2"/>
      <dgm:spPr/>
    </dgm:pt>
    <dgm:pt modelId="{5C9DD05A-325E-4B66-905D-B7718B72FC19}" type="pres">
      <dgm:prSet presAssocID="{32063D17-81B6-42C0-BD94-B89900F41905}"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nk"/>
        </a:ext>
      </dgm:extLst>
    </dgm:pt>
    <dgm:pt modelId="{93D85D91-5614-4453-8EB5-965E877E7540}" type="pres">
      <dgm:prSet presAssocID="{32063D17-81B6-42C0-BD94-B89900F41905}" presName="spaceRect" presStyleCnt="0"/>
      <dgm:spPr/>
    </dgm:pt>
    <dgm:pt modelId="{49FFBD50-706B-41AC-8E86-52497F9A1ACB}" type="pres">
      <dgm:prSet presAssocID="{32063D17-81B6-42C0-BD94-B89900F41905}" presName="parTx" presStyleLbl="revTx" presStyleIdx="0" presStyleCnt="2">
        <dgm:presLayoutVars>
          <dgm:chMax val="0"/>
          <dgm:chPref val="0"/>
        </dgm:presLayoutVars>
      </dgm:prSet>
      <dgm:spPr/>
    </dgm:pt>
    <dgm:pt modelId="{B1B3120D-BFAE-4B91-ABF5-CBC869F35C8F}" type="pres">
      <dgm:prSet presAssocID="{2F7C2861-A459-44F2-BF18-AF26F7BEDB55}" presName="sibTrans" presStyleCnt="0"/>
      <dgm:spPr/>
    </dgm:pt>
    <dgm:pt modelId="{656C58D7-D7FC-45A3-A6C1-79EE2224383D}" type="pres">
      <dgm:prSet presAssocID="{417498F3-ECDF-4F56-BBB8-E868BFF41769}" presName="compNode" presStyleCnt="0"/>
      <dgm:spPr/>
    </dgm:pt>
    <dgm:pt modelId="{09B01FBD-B497-4A8B-8323-CEEFF92DDEAF}" type="pres">
      <dgm:prSet presAssocID="{417498F3-ECDF-4F56-BBB8-E868BFF41769}" presName="bgRect" presStyleLbl="bgShp" presStyleIdx="1" presStyleCnt="2"/>
      <dgm:spPr/>
    </dgm:pt>
    <dgm:pt modelId="{94ED4012-76F5-43D2-8722-21FCB778D2C1}" type="pres">
      <dgm:prSet presAssocID="{417498F3-ECDF-4F56-BBB8-E868BFF41769}"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BEEEAE44-C349-4CD5-B23E-B67E77934DBD}" type="pres">
      <dgm:prSet presAssocID="{417498F3-ECDF-4F56-BBB8-E868BFF41769}" presName="spaceRect" presStyleCnt="0"/>
      <dgm:spPr/>
    </dgm:pt>
    <dgm:pt modelId="{494B81C4-AF6E-4B82-899B-8DF8A80EE0FB}" type="pres">
      <dgm:prSet presAssocID="{417498F3-ECDF-4F56-BBB8-E868BFF41769}" presName="parTx" presStyleLbl="revTx" presStyleIdx="1" presStyleCnt="2">
        <dgm:presLayoutVars>
          <dgm:chMax val="0"/>
          <dgm:chPref val="0"/>
        </dgm:presLayoutVars>
      </dgm:prSet>
      <dgm:spPr/>
    </dgm:pt>
  </dgm:ptLst>
  <dgm:cxnLst>
    <dgm:cxn modelId="{8AB64507-6D1D-44FE-9B84-5AC016A5D3C7}" type="presOf" srcId="{F0C97EB3-C11B-4BF6-9FF6-F77F83859E40}" destId="{C3111C31-354C-446D-8891-1E54630889B7}" srcOrd="0" destOrd="0" presId="urn:microsoft.com/office/officeart/2018/2/layout/IconVerticalSolidList"/>
    <dgm:cxn modelId="{F3B5AA17-9191-45E7-8A04-77CB9A1564B6}" srcId="{F0C97EB3-C11B-4BF6-9FF6-F77F83859E40}" destId="{32063D17-81B6-42C0-BD94-B89900F41905}" srcOrd="0" destOrd="0" parTransId="{E9D556A0-5324-4DA0-B807-F459E3BC9D34}" sibTransId="{2F7C2861-A459-44F2-BF18-AF26F7BEDB55}"/>
    <dgm:cxn modelId="{C39C1FA3-5D53-45D2-B5F5-7FDDE3EE4570}" srcId="{F0C97EB3-C11B-4BF6-9FF6-F77F83859E40}" destId="{417498F3-ECDF-4F56-BBB8-E868BFF41769}" srcOrd="1" destOrd="0" parTransId="{86C0014E-7292-4CDD-A11C-DBB97BF8A084}" sibTransId="{8E7D5AC3-2DB4-45CA-AE38-25D2DCA6DA22}"/>
    <dgm:cxn modelId="{60293CE4-F01F-4274-B6A5-5CA3EC127051}" type="presOf" srcId="{32063D17-81B6-42C0-BD94-B89900F41905}" destId="{49FFBD50-706B-41AC-8E86-52497F9A1ACB}" srcOrd="0" destOrd="0" presId="urn:microsoft.com/office/officeart/2018/2/layout/IconVerticalSolidList"/>
    <dgm:cxn modelId="{CEF721F1-7518-467F-92BC-BBCF283D1C80}" type="presOf" srcId="{417498F3-ECDF-4F56-BBB8-E868BFF41769}" destId="{494B81C4-AF6E-4B82-899B-8DF8A80EE0FB}" srcOrd="0" destOrd="0" presId="urn:microsoft.com/office/officeart/2018/2/layout/IconVerticalSolidList"/>
    <dgm:cxn modelId="{D3F53DAC-58B0-44C2-BA97-B5458BA9E21B}" type="presParOf" srcId="{C3111C31-354C-446D-8891-1E54630889B7}" destId="{30DEF60C-9B3C-4647-9AC8-E582A62B2A5A}" srcOrd="0" destOrd="0" presId="urn:microsoft.com/office/officeart/2018/2/layout/IconVerticalSolidList"/>
    <dgm:cxn modelId="{A069311D-7042-4EF0-B456-2E2CCF446098}" type="presParOf" srcId="{30DEF60C-9B3C-4647-9AC8-E582A62B2A5A}" destId="{A3468199-0B00-4B06-BA8C-8B2ED4DB3E3C}" srcOrd="0" destOrd="0" presId="urn:microsoft.com/office/officeart/2018/2/layout/IconVerticalSolidList"/>
    <dgm:cxn modelId="{6C349961-7B3F-4640-BBA7-3D9398ABF37B}" type="presParOf" srcId="{30DEF60C-9B3C-4647-9AC8-E582A62B2A5A}" destId="{5C9DD05A-325E-4B66-905D-B7718B72FC19}" srcOrd="1" destOrd="0" presId="urn:microsoft.com/office/officeart/2018/2/layout/IconVerticalSolidList"/>
    <dgm:cxn modelId="{26AD85B7-F418-48B7-A0CE-DA26C5424DB1}" type="presParOf" srcId="{30DEF60C-9B3C-4647-9AC8-E582A62B2A5A}" destId="{93D85D91-5614-4453-8EB5-965E877E7540}" srcOrd="2" destOrd="0" presId="urn:microsoft.com/office/officeart/2018/2/layout/IconVerticalSolidList"/>
    <dgm:cxn modelId="{00AD02F8-1862-4EAF-9CED-46947FBE7DF6}" type="presParOf" srcId="{30DEF60C-9B3C-4647-9AC8-E582A62B2A5A}" destId="{49FFBD50-706B-41AC-8E86-52497F9A1ACB}" srcOrd="3" destOrd="0" presId="urn:microsoft.com/office/officeart/2018/2/layout/IconVerticalSolidList"/>
    <dgm:cxn modelId="{D9A81DD1-58DB-471E-936F-9474AC69F9B2}" type="presParOf" srcId="{C3111C31-354C-446D-8891-1E54630889B7}" destId="{B1B3120D-BFAE-4B91-ABF5-CBC869F35C8F}" srcOrd="1" destOrd="0" presId="urn:microsoft.com/office/officeart/2018/2/layout/IconVerticalSolidList"/>
    <dgm:cxn modelId="{C5B5E652-DD72-434B-BCB0-177C77457AB7}" type="presParOf" srcId="{C3111C31-354C-446D-8891-1E54630889B7}" destId="{656C58D7-D7FC-45A3-A6C1-79EE2224383D}" srcOrd="2" destOrd="0" presId="urn:microsoft.com/office/officeart/2018/2/layout/IconVerticalSolidList"/>
    <dgm:cxn modelId="{E0971D69-8367-48BB-B724-2AA308D59EF7}" type="presParOf" srcId="{656C58D7-D7FC-45A3-A6C1-79EE2224383D}" destId="{09B01FBD-B497-4A8B-8323-CEEFF92DDEAF}" srcOrd="0" destOrd="0" presId="urn:microsoft.com/office/officeart/2018/2/layout/IconVerticalSolidList"/>
    <dgm:cxn modelId="{3A50716D-2E50-47B5-A0DF-52F56E441CF2}" type="presParOf" srcId="{656C58D7-D7FC-45A3-A6C1-79EE2224383D}" destId="{94ED4012-76F5-43D2-8722-21FCB778D2C1}" srcOrd="1" destOrd="0" presId="urn:microsoft.com/office/officeart/2018/2/layout/IconVerticalSolidList"/>
    <dgm:cxn modelId="{D1BA9CD0-347F-4F85-A031-0D38709B18A1}" type="presParOf" srcId="{656C58D7-D7FC-45A3-A6C1-79EE2224383D}" destId="{BEEEAE44-C349-4CD5-B23E-B67E77934DBD}" srcOrd="2" destOrd="0" presId="urn:microsoft.com/office/officeart/2018/2/layout/IconVerticalSolidList"/>
    <dgm:cxn modelId="{9B2E7283-64B3-427D-9E4D-F31783D336E0}" type="presParOf" srcId="{656C58D7-D7FC-45A3-A6C1-79EE2224383D}" destId="{494B81C4-AF6E-4B82-899B-8DF8A80EE0F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68199-0B00-4B06-BA8C-8B2ED4DB3E3C}">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DD05A-325E-4B66-905D-B7718B72FC19}">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FFBD50-706B-41AC-8E86-52497F9A1ACB}">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nl-NL" sz="2500" kern="1200">
              <a:hlinkClick xmlns:r="http://schemas.openxmlformats.org/officeDocument/2006/relationships" r:id="rId3"/>
            </a:rPr>
            <a:t>Link 1</a:t>
          </a:r>
          <a:endParaRPr lang="en-US" sz="2500" kern="1200"/>
        </a:p>
      </dsp:txBody>
      <dsp:txXfrm>
        <a:off x="2039300" y="956381"/>
        <a:ext cx="4474303" cy="1765627"/>
      </dsp:txXfrm>
    </dsp:sp>
    <dsp:sp modelId="{09B01FBD-B497-4A8B-8323-CEEFF92DDEAF}">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ED4012-76F5-43D2-8722-21FCB778D2C1}">
      <dsp:nvSpPr>
        <dsp:cNvPr id="0" name=""/>
        <dsp:cNvSpPr/>
      </dsp:nvSpPr>
      <dsp:spPr>
        <a:xfrm>
          <a:off x="534102" y="3560682"/>
          <a:ext cx="971095" cy="97109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4B81C4-AF6E-4B82-899B-8DF8A80EE0FB}">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nl-NL" sz="2500" kern="1200">
              <a:hlinkClick xmlns:r="http://schemas.openxmlformats.org/officeDocument/2006/relationships" r:id="rId6"/>
            </a:rPr>
            <a:t>Link 2 </a:t>
          </a:r>
          <a:endParaRPr lang="en-US" sz="2500" kern="1200"/>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EBEE9-5ED1-47E3-91F3-8E6237564E15}" type="datetimeFigureOut">
              <a:rPr lang="nl-NL" smtClean="0"/>
              <a:t>05-02-21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9C61E-FA29-48B5-B8E4-AFB31D3E6003}" type="slidenum">
              <a:rPr lang="nl-NL" smtClean="0"/>
              <a:t>‹nr.›</a:t>
            </a:fld>
            <a:endParaRPr lang="nl-NL"/>
          </a:p>
        </p:txBody>
      </p:sp>
    </p:spTree>
    <p:extLst>
      <p:ext uri="{BB962C8B-B14F-4D97-AF65-F5344CB8AC3E}">
        <p14:creationId xmlns:p14="http://schemas.microsoft.com/office/powerpoint/2010/main" val="214896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ed.com/talks/daniel_kraft_the_pharmacy_of_the_future_personalized_pills_3d_printed_at_home"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youtube.com/watch?v=zrW3-yzWt5Q"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3</a:t>
            </a:fld>
            <a:endParaRPr lang="nl-NL"/>
          </a:p>
        </p:txBody>
      </p:sp>
    </p:spTree>
    <p:extLst>
      <p:ext uri="{BB962C8B-B14F-4D97-AF65-F5344CB8AC3E}">
        <p14:creationId xmlns:p14="http://schemas.microsoft.com/office/powerpoint/2010/main" val="1844310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https://www.ted.com/talks/joe_landolina_this_gel_can_make_you_stop_bleeding_instantly</a:t>
            </a:r>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34</a:t>
            </a:fld>
            <a:endParaRPr lang="nl-NL"/>
          </a:p>
        </p:txBody>
      </p:sp>
    </p:spTree>
    <p:extLst>
      <p:ext uri="{BB962C8B-B14F-4D97-AF65-F5344CB8AC3E}">
        <p14:creationId xmlns:p14="http://schemas.microsoft.com/office/powerpoint/2010/main" val="4204610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DBB16E3-DB88-43F2-B191-AB6D10F233E3}" type="slidenum">
              <a:rPr lang="nl-NL" smtClean="0"/>
              <a:t>9</a:t>
            </a:fld>
            <a:endParaRPr lang="nl-NL"/>
          </a:p>
        </p:txBody>
      </p:sp>
    </p:spTree>
    <p:extLst>
      <p:ext uri="{BB962C8B-B14F-4D97-AF65-F5344CB8AC3E}">
        <p14:creationId xmlns:p14="http://schemas.microsoft.com/office/powerpoint/2010/main" val="345703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10</a:t>
            </a:fld>
            <a:endParaRPr lang="nl-NL"/>
          </a:p>
        </p:txBody>
      </p:sp>
    </p:spTree>
    <p:extLst>
      <p:ext uri="{BB962C8B-B14F-4D97-AF65-F5344CB8AC3E}">
        <p14:creationId xmlns:p14="http://schemas.microsoft.com/office/powerpoint/2010/main" val="88336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15</a:t>
            </a:fld>
            <a:endParaRPr lang="nl-NL"/>
          </a:p>
        </p:txBody>
      </p:sp>
    </p:spTree>
    <p:extLst>
      <p:ext uri="{BB962C8B-B14F-4D97-AF65-F5344CB8AC3E}">
        <p14:creationId xmlns:p14="http://schemas.microsoft.com/office/powerpoint/2010/main" val="1974996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1C23D28-DB97-8E4B-8CA3-B7551A604877}" type="slidenum">
              <a:rPr lang="nl-NL" smtClean="0"/>
              <a:t>25</a:t>
            </a:fld>
            <a:endParaRPr lang="nl-NL"/>
          </a:p>
        </p:txBody>
      </p:sp>
    </p:spTree>
    <p:extLst>
      <p:ext uri="{BB962C8B-B14F-4D97-AF65-F5344CB8AC3E}">
        <p14:creationId xmlns:p14="http://schemas.microsoft.com/office/powerpoint/2010/main" val="3759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https://www.ted.com/talks/anthony_atala_printing_a_human_kidney?referrer=playlist-the_future_of_medicine </a:t>
            </a:r>
          </a:p>
        </p:txBody>
      </p:sp>
      <p:sp>
        <p:nvSpPr>
          <p:cNvPr id="4" name="Tijdelijke aanduiding voor dianummer 3"/>
          <p:cNvSpPr>
            <a:spLocks noGrp="1"/>
          </p:cNvSpPr>
          <p:nvPr>
            <p:ph type="sldNum" sz="quarter" idx="5"/>
          </p:nvPr>
        </p:nvSpPr>
        <p:spPr/>
        <p:txBody>
          <a:bodyPr/>
          <a:lstStyle/>
          <a:p>
            <a:fld id="{B1C23D28-DB97-8E4B-8CA3-B7551A604877}" type="slidenum">
              <a:rPr lang="nl-NL" smtClean="0"/>
              <a:t>30</a:t>
            </a:fld>
            <a:endParaRPr lang="nl-NL"/>
          </a:p>
        </p:txBody>
      </p:sp>
    </p:spTree>
    <p:extLst>
      <p:ext uri="{BB962C8B-B14F-4D97-AF65-F5344CB8AC3E}">
        <p14:creationId xmlns:p14="http://schemas.microsoft.com/office/powerpoint/2010/main" val="2830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a:t>
            </a:r>
            <a:r>
              <a:rPr lang="nl-NL">
                <a:hlinkClick r:id="rId3"/>
              </a:rPr>
              <a:t>www.ted.com/talks/daniel_kraft_the_pharmacy_of_the_future_personalized_pills_3d_printed_at_home</a:t>
            </a:r>
            <a:r>
              <a:rPr lang="nl-NL"/>
              <a:t> </a:t>
            </a:r>
            <a:endParaRPr lang="nl-NL" dirty="0"/>
          </a:p>
          <a:p>
            <a:r>
              <a:rPr lang="nl-NL" dirty="0">
                <a:hlinkClick r:id="rId4"/>
              </a:rPr>
              <a:t>https://www.youtube.com/watch?v=zrW3-yzWt5Q</a:t>
            </a:r>
            <a:endParaRPr lang="nl-NL" dirty="0"/>
          </a:p>
        </p:txBody>
      </p:sp>
      <p:sp>
        <p:nvSpPr>
          <p:cNvPr id="4" name="Tijdelijke aanduiding voor dianummer 3"/>
          <p:cNvSpPr>
            <a:spLocks noGrp="1"/>
          </p:cNvSpPr>
          <p:nvPr>
            <p:ph type="sldNum" sz="quarter" idx="5"/>
          </p:nvPr>
        </p:nvSpPr>
        <p:spPr/>
        <p:txBody>
          <a:bodyPr/>
          <a:lstStyle/>
          <a:p>
            <a:fld id="{B1C23D28-DB97-8E4B-8CA3-B7551A604877}" type="slidenum">
              <a:rPr lang="nl-NL" smtClean="0"/>
              <a:t>31</a:t>
            </a:fld>
            <a:endParaRPr lang="nl-NL"/>
          </a:p>
        </p:txBody>
      </p:sp>
    </p:spTree>
    <p:extLst>
      <p:ext uri="{BB962C8B-B14F-4D97-AF65-F5344CB8AC3E}">
        <p14:creationId xmlns:p14="http://schemas.microsoft.com/office/powerpoint/2010/main" val="1920257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1C23D28-DB97-8E4B-8CA3-B7551A604877}" type="slidenum">
              <a:rPr lang="nl-NL" smtClean="0"/>
              <a:t>32</a:t>
            </a:fld>
            <a:endParaRPr lang="nl-NL"/>
          </a:p>
        </p:txBody>
      </p:sp>
    </p:spTree>
    <p:extLst>
      <p:ext uri="{BB962C8B-B14F-4D97-AF65-F5344CB8AC3E}">
        <p14:creationId xmlns:p14="http://schemas.microsoft.com/office/powerpoint/2010/main" val="1888635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33</a:t>
            </a:fld>
            <a:endParaRPr lang="nl-NL"/>
          </a:p>
        </p:txBody>
      </p:sp>
    </p:spTree>
    <p:extLst>
      <p:ext uri="{BB962C8B-B14F-4D97-AF65-F5344CB8AC3E}">
        <p14:creationId xmlns:p14="http://schemas.microsoft.com/office/powerpoint/2010/main" val="320149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185156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3067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25689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7DA46-420D-BC42-8F96-7170D990BD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ED81F6D-CC11-A846-B475-B70D33313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413A8D-5198-F546-9D88-474DDD078F1F}"/>
              </a:ext>
            </a:extLst>
          </p:cNvPr>
          <p:cNvSpPr>
            <a:spLocks noGrp="1"/>
          </p:cNvSpPr>
          <p:nvPr>
            <p:ph type="dt" sz="half" idx="10"/>
          </p:nvPr>
        </p:nvSpPr>
        <p:spPr/>
        <p:txBody>
          <a:bodyPr/>
          <a:lstStyle/>
          <a:p>
            <a:fld id="{B61BEF0D-F0BB-DE4B-95CE-6DB70DBA9567}" type="datetimeFigureOut">
              <a:rPr lang="en-US" smtClean="0"/>
              <a:pPr/>
              <a:t>2/5/21</a:t>
            </a:fld>
            <a:endParaRPr lang="en-US" dirty="0"/>
          </a:p>
        </p:txBody>
      </p:sp>
      <p:sp>
        <p:nvSpPr>
          <p:cNvPr id="5" name="Tijdelijke aanduiding voor voettekst 4">
            <a:extLst>
              <a:ext uri="{FF2B5EF4-FFF2-40B4-BE49-F238E27FC236}">
                <a16:creationId xmlns:a16="http://schemas.microsoft.com/office/drawing/2014/main" id="{A5874D72-C891-2141-AD61-84CAA9BDC967}"/>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73E178D-7012-C24E-9266-5C2CC4B8687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2180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F2A9F-E552-9C47-8983-BFED927EF2B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7B0556-4A3B-8F44-AEBB-9E651AA031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55F2F7-8D4D-8043-9D8E-D998C4840818}"/>
              </a:ext>
            </a:extLst>
          </p:cNvPr>
          <p:cNvSpPr>
            <a:spLocks noGrp="1"/>
          </p:cNvSpPr>
          <p:nvPr>
            <p:ph type="dt" sz="half" idx="10"/>
          </p:nvPr>
        </p:nvSpPr>
        <p:spPr/>
        <p:txBody>
          <a:bodyPr/>
          <a:lstStyle/>
          <a:p>
            <a:fld id="{B61BEF0D-F0BB-DE4B-95CE-6DB70DBA9567}" type="datetimeFigureOut">
              <a:rPr lang="en-US" smtClean="0"/>
              <a:pPr/>
              <a:t>2/5/21</a:t>
            </a:fld>
            <a:endParaRPr lang="en-US" dirty="0"/>
          </a:p>
        </p:txBody>
      </p:sp>
      <p:sp>
        <p:nvSpPr>
          <p:cNvPr id="5" name="Tijdelijke aanduiding voor voettekst 4">
            <a:extLst>
              <a:ext uri="{FF2B5EF4-FFF2-40B4-BE49-F238E27FC236}">
                <a16:creationId xmlns:a16="http://schemas.microsoft.com/office/drawing/2014/main" id="{34025F08-5528-964D-902A-4E79ECC0156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AC17BC5-CF51-2C4A-84A1-F2D53D5021AA}"/>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5759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793FC-BACA-0549-A2AE-6FAC3E9C23A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552EC6C-DA3B-0343-A0E2-544EEFF58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0A77D07-740F-1D40-B6F8-ADD40A77535C}"/>
              </a:ext>
            </a:extLst>
          </p:cNvPr>
          <p:cNvSpPr>
            <a:spLocks noGrp="1"/>
          </p:cNvSpPr>
          <p:nvPr>
            <p:ph type="dt" sz="half" idx="10"/>
          </p:nvPr>
        </p:nvSpPr>
        <p:spPr/>
        <p:txBody>
          <a:bodyPr/>
          <a:lstStyle/>
          <a:p>
            <a:fld id="{B61BEF0D-F0BB-DE4B-95CE-6DB70DBA9567}" type="datetimeFigureOut">
              <a:rPr lang="en-US" smtClean="0"/>
              <a:pPr/>
              <a:t>2/5/21</a:t>
            </a:fld>
            <a:endParaRPr lang="en-US" dirty="0"/>
          </a:p>
        </p:txBody>
      </p:sp>
      <p:sp>
        <p:nvSpPr>
          <p:cNvPr id="5" name="Tijdelijke aanduiding voor voettekst 4">
            <a:extLst>
              <a:ext uri="{FF2B5EF4-FFF2-40B4-BE49-F238E27FC236}">
                <a16:creationId xmlns:a16="http://schemas.microsoft.com/office/drawing/2014/main" id="{B1CAA90C-343A-F14D-8BEC-CB84550F3B8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8806C-B079-0742-B2C1-AEBD283FA147}"/>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56424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C6BEC-8DB4-8F41-A815-4170666971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43F8CE8-3812-5444-B67A-25DD11A69AF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C21064A-7412-C344-B612-8C5264ECB6A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8E5CB6E-598F-5345-8161-4F2ABBA94DAB}"/>
              </a:ext>
            </a:extLst>
          </p:cNvPr>
          <p:cNvSpPr>
            <a:spLocks noGrp="1"/>
          </p:cNvSpPr>
          <p:nvPr>
            <p:ph type="dt" sz="half" idx="10"/>
          </p:nvPr>
        </p:nvSpPr>
        <p:spPr/>
        <p:txBody>
          <a:bodyPr/>
          <a:lstStyle/>
          <a:p>
            <a:fld id="{EB712588-04B1-427B-82EE-E8DB90309F08}" type="datetimeFigureOut">
              <a:rPr lang="en-US" smtClean="0"/>
              <a:t>2/5/21</a:t>
            </a:fld>
            <a:endParaRPr lang="en-US" dirty="0"/>
          </a:p>
        </p:txBody>
      </p:sp>
      <p:sp>
        <p:nvSpPr>
          <p:cNvPr id="6" name="Tijdelijke aanduiding voor voettekst 5">
            <a:extLst>
              <a:ext uri="{FF2B5EF4-FFF2-40B4-BE49-F238E27FC236}">
                <a16:creationId xmlns:a16="http://schemas.microsoft.com/office/drawing/2014/main" id="{46F31E05-2853-F34E-9BD8-62025BFD194D}"/>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C3C69AC-B3DC-AF49-A5CC-23F308768024}"/>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763333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7A4B9-7CBD-0742-933A-217F219144E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CE20056-67C5-0C47-8849-7B1EA2C01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F6DFFF8-A579-174A-BE6F-F0489B25E10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FF151EC-406A-C742-AE88-7CA11816B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554944A-D748-1C47-82E1-FB89857C571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882DF59-2EAF-2748-A9F8-3864A8D57403}"/>
              </a:ext>
            </a:extLst>
          </p:cNvPr>
          <p:cNvSpPr>
            <a:spLocks noGrp="1"/>
          </p:cNvSpPr>
          <p:nvPr>
            <p:ph type="dt" sz="half" idx="10"/>
          </p:nvPr>
        </p:nvSpPr>
        <p:spPr/>
        <p:txBody>
          <a:bodyPr/>
          <a:lstStyle/>
          <a:p>
            <a:fld id="{B61BEF0D-F0BB-DE4B-95CE-6DB70DBA9567}" type="datetimeFigureOut">
              <a:rPr lang="en-US" smtClean="0"/>
              <a:pPr/>
              <a:t>2/5/21</a:t>
            </a:fld>
            <a:endParaRPr lang="en-US" dirty="0"/>
          </a:p>
        </p:txBody>
      </p:sp>
      <p:sp>
        <p:nvSpPr>
          <p:cNvPr id="8" name="Tijdelijke aanduiding voor voettekst 7">
            <a:extLst>
              <a:ext uri="{FF2B5EF4-FFF2-40B4-BE49-F238E27FC236}">
                <a16:creationId xmlns:a16="http://schemas.microsoft.com/office/drawing/2014/main" id="{14670FD8-F615-F94B-9483-2F5B0EF171BC}"/>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F65A6EA3-9EB3-7D43-A592-DE4256A81B0B}"/>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32045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B9FD1-5AC3-0446-97B8-378ADB1ED50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A089A55-B8CC-1342-BF10-A47B58E69972}"/>
              </a:ext>
            </a:extLst>
          </p:cNvPr>
          <p:cNvSpPr>
            <a:spLocks noGrp="1"/>
          </p:cNvSpPr>
          <p:nvPr>
            <p:ph type="dt" sz="half" idx="10"/>
          </p:nvPr>
        </p:nvSpPr>
        <p:spPr/>
        <p:txBody>
          <a:bodyPr/>
          <a:lstStyle/>
          <a:p>
            <a:fld id="{B61BEF0D-F0BB-DE4B-95CE-6DB70DBA9567}" type="datetimeFigureOut">
              <a:rPr lang="en-US" smtClean="0"/>
              <a:pPr/>
              <a:t>2/5/21</a:t>
            </a:fld>
            <a:endParaRPr lang="en-US" dirty="0"/>
          </a:p>
        </p:txBody>
      </p:sp>
      <p:sp>
        <p:nvSpPr>
          <p:cNvPr id="4" name="Tijdelijke aanduiding voor voettekst 3">
            <a:extLst>
              <a:ext uri="{FF2B5EF4-FFF2-40B4-BE49-F238E27FC236}">
                <a16:creationId xmlns:a16="http://schemas.microsoft.com/office/drawing/2014/main" id="{822B2058-3358-094B-82B3-D57C4EF5C199}"/>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55BAF91C-A4E1-0C4C-98ED-822C9CF2944C}"/>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64243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BAB9EC0-8C94-984A-BF1C-ECCA56DAC701}"/>
              </a:ext>
            </a:extLst>
          </p:cNvPr>
          <p:cNvSpPr>
            <a:spLocks noGrp="1"/>
          </p:cNvSpPr>
          <p:nvPr>
            <p:ph type="dt" sz="half" idx="10"/>
          </p:nvPr>
        </p:nvSpPr>
        <p:spPr/>
        <p:txBody>
          <a:bodyPr/>
          <a:lstStyle/>
          <a:p>
            <a:fld id="{B61BEF0D-F0BB-DE4B-95CE-6DB70DBA9567}" type="datetimeFigureOut">
              <a:rPr lang="en-US" smtClean="0"/>
              <a:pPr/>
              <a:t>2/5/21</a:t>
            </a:fld>
            <a:endParaRPr lang="en-US" dirty="0"/>
          </a:p>
        </p:txBody>
      </p:sp>
      <p:sp>
        <p:nvSpPr>
          <p:cNvPr id="3" name="Tijdelijke aanduiding voor voettekst 2">
            <a:extLst>
              <a:ext uri="{FF2B5EF4-FFF2-40B4-BE49-F238E27FC236}">
                <a16:creationId xmlns:a16="http://schemas.microsoft.com/office/drawing/2014/main" id="{AE35EBAA-3B18-374D-AD67-E160161B9579}"/>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426DCED9-7CD0-9448-8AF8-7D28849FB5A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89904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34AD5-9639-FA48-B8EC-276BAB31E2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57EFAF2-C7D4-B34D-9B20-5051B4706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528A184-1EE0-5441-863A-A156D3695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5677544-2414-8B4D-8869-17B2BFC81814}"/>
              </a:ext>
            </a:extLst>
          </p:cNvPr>
          <p:cNvSpPr>
            <a:spLocks noGrp="1"/>
          </p:cNvSpPr>
          <p:nvPr>
            <p:ph type="dt" sz="half" idx="10"/>
          </p:nvPr>
        </p:nvSpPr>
        <p:spPr/>
        <p:txBody>
          <a:bodyPr/>
          <a:lstStyle/>
          <a:p>
            <a:fld id="{42A54C80-263E-416B-A8E0-580EDEADCBDC}" type="datetimeFigureOut">
              <a:rPr lang="en-US" smtClean="0"/>
              <a:t>2/5/21</a:t>
            </a:fld>
            <a:endParaRPr lang="en-US" dirty="0"/>
          </a:p>
        </p:txBody>
      </p:sp>
      <p:sp>
        <p:nvSpPr>
          <p:cNvPr id="6" name="Tijdelijke aanduiding voor voettekst 5">
            <a:extLst>
              <a:ext uri="{FF2B5EF4-FFF2-40B4-BE49-F238E27FC236}">
                <a16:creationId xmlns:a16="http://schemas.microsoft.com/office/drawing/2014/main" id="{31BBD818-6B4E-7646-9279-47A8732B6BF5}"/>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DBE87DC7-3AE3-1048-ACA3-EB1484E3BEF1}"/>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256429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35314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BD4E7-B83A-144A-B13E-01CFCC2F6E0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7F9FC7C-A521-EE4D-A8AB-0D0C6441E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D03658-5781-6E48-895A-470202ADD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7962311-44D3-1D43-90F0-3A18E676FF85}"/>
              </a:ext>
            </a:extLst>
          </p:cNvPr>
          <p:cNvSpPr>
            <a:spLocks noGrp="1"/>
          </p:cNvSpPr>
          <p:nvPr>
            <p:ph type="dt" sz="half" idx="10"/>
          </p:nvPr>
        </p:nvSpPr>
        <p:spPr/>
        <p:txBody>
          <a:bodyPr/>
          <a:lstStyle/>
          <a:p>
            <a:fld id="{B61BEF0D-F0BB-DE4B-95CE-6DB70DBA9567}" type="datetimeFigureOut">
              <a:rPr lang="en-US" smtClean="0"/>
              <a:pPr/>
              <a:t>2/5/21</a:t>
            </a:fld>
            <a:endParaRPr lang="en-US" dirty="0"/>
          </a:p>
        </p:txBody>
      </p:sp>
      <p:sp>
        <p:nvSpPr>
          <p:cNvPr id="6" name="Tijdelijke aanduiding voor voettekst 5">
            <a:extLst>
              <a:ext uri="{FF2B5EF4-FFF2-40B4-BE49-F238E27FC236}">
                <a16:creationId xmlns:a16="http://schemas.microsoft.com/office/drawing/2014/main" id="{AA8F39AD-A769-A34A-9AEA-07A3D68BF4DC}"/>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3FB6E7D-AC45-6F48-B3CB-755DEA03612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6942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7F674-F489-9C43-AE65-FC338DEC88C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C4C671E-CEFB-CD47-B9EF-304EAED3E59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FFC4CC-EC52-4B43-8664-11AC767A5F76}"/>
              </a:ext>
            </a:extLst>
          </p:cNvPr>
          <p:cNvSpPr>
            <a:spLocks noGrp="1"/>
          </p:cNvSpPr>
          <p:nvPr>
            <p:ph type="dt" sz="half" idx="10"/>
          </p:nvPr>
        </p:nvSpPr>
        <p:spPr/>
        <p:txBody>
          <a:bodyPr/>
          <a:lstStyle/>
          <a:p>
            <a:fld id="{55C6B4A9-1611-4792-9094-5F34BCA07E0B}" type="datetimeFigureOut">
              <a:rPr lang="en-US" smtClean="0"/>
              <a:t>2/5/21</a:t>
            </a:fld>
            <a:endParaRPr lang="en-US" dirty="0"/>
          </a:p>
        </p:txBody>
      </p:sp>
      <p:sp>
        <p:nvSpPr>
          <p:cNvPr id="5" name="Tijdelijke aanduiding voor voettekst 4">
            <a:extLst>
              <a:ext uri="{FF2B5EF4-FFF2-40B4-BE49-F238E27FC236}">
                <a16:creationId xmlns:a16="http://schemas.microsoft.com/office/drawing/2014/main" id="{C03258F5-EB34-3C4B-B819-6BA8D7A08581}"/>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2C9421AC-A341-1E49-A493-20073BE86345}"/>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998767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0C9726-9463-E94F-BBD3-A6646C3C23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AAFBFA9-E62A-A04A-9E05-5B65B517850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C3647D-08D4-4641-999C-0067AC81D871}"/>
              </a:ext>
            </a:extLst>
          </p:cNvPr>
          <p:cNvSpPr>
            <a:spLocks noGrp="1"/>
          </p:cNvSpPr>
          <p:nvPr>
            <p:ph type="dt" sz="half" idx="10"/>
          </p:nvPr>
        </p:nvSpPr>
        <p:spPr/>
        <p:txBody>
          <a:bodyPr/>
          <a:lstStyle/>
          <a:p>
            <a:fld id="{B61BEF0D-F0BB-DE4B-95CE-6DB70DBA9567}" type="datetimeFigureOut">
              <a:rPr lang="en-US" smtClean="0"/>
              <a:pPr/>
              <a:t>2/5/21</a:t>
            </a:fld>
            <a:endParaRPr lang="en-US" dirty="0"/>
          </a:p>
        </p:txBody>
      </p:sp>
      <p:sp>
        <p:nvSpPr>
          <p:cNvPr id="5" name="Tijdelijke aanduiding voor voettekst 4">
            <a:extLst>
              <a:ext uri="{FF2B5EF4-FFF2-40B4-BE49-F238E27FC236}">
                <a16:creationId xmlns:a16="http://schemas.microsoft.com/office/drawing/2014/main" id="{4EAA38A9-2252-7A4E-A236-573BAFF0EE73}"/>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486B12-E6F5-5A4B-97DB-F7F13930276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0098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727C1-96E7-1A4B-AF37-271403695A2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CD854F6-7445-E544-BD55-A35FD1E87C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2F8BCEF-8A7D-504F-8380-5991D5B62EDD}"/>
              </a:ext>
            </a:extLst>
          </p:cNvPr>
          <p:cNvSpPr>
            <a:spLocks noGrp="1"/>
          </p:cNvSpPr>
          <p:nvPr>
            <p:ph type="dt" sz="half" idx="10"/>
          </p:nvPr>
        </p:nvSpPr>
        <p:spPr/>
        <p:txBody>
          <a:bodyPr/>
          <a:lstStyle/>
          <a:p>
            <a:fld id="{60AB336E-902C-0A49-AC25-9CE200415DC7}" type="datetimeFigureOut">
              <a:rPr lang="nl-NL" smtClean="0"/>
              <a:t>05-02-21</a:t>
            </a:fld>
            <a:endParaRPr lang="nl-NL"/>
          </a:p>
        </p:txBody>
      </p:sp>
      <p:sp>
        <p:nvSpPr>
          <p:cNvPr id="5" name="Tijdelijke aanduiding voor voettekst 4">
            <a:extLst>
              <a:ext uri="{FF2B5EF4-FFF2-40B4-BE49-F238E27FC236}">
                <a16:creationId xmlns:a16="http://schemas.microsoft.com/office/drawing/2014/main" id="{96B96140-84E5-2441-A482-7B6CD99021E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0AA125-DB75-8F4D-8E56-75B9E2FE9D42}"/>
              </a:ext>
            </a:extLst>
          </p:cNvPr>
          <p:cNvSpPr>
            <a:spLocks noGrp="1"/>
          </p:cNvSpPr>
          <p:nvPr>
            <p:ph type="sldNum" sz="quarter" idx="12"/>
          </p:nvPr>
        </p:nvSpPr>
        <p:spPr/>
        <p:txBody>
          <a:bodyPr/>
          <a:lstStyle/>
          <a:p>
            <a:fld id="{D58F96F8-5022-DA42-8B36-35B2D8AA6F3C}" type="slidenum">
              <a:rPr lang="nl-NL" smtClean="0"/>
              <a:t>‹nr.›</a:t>
            </a:fld>
            <a:endParaRPr lang="nl-NL"/>
          </a:p>
        </p:txBody>
      </p:sp>
    </p:spTree>
    <p:extLst>
      <p:ext uri="{BB962C8B-B14F-4D97-AF65-F5344CB8AC3E}">
        <p14:creationId xmlns:p14="http://schemas.microsoft.com/office/powerpoint/2010/main" val="253562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7FA47-453B-4D4A-8B0D-86C89E83F8A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E39B839-3D68-A440-B627-B1CA8285B8B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1ACEEE-A51B-0C43-BBA0-FFA3E21F34F2}"/>
              </a:ext>
            </a:extLst>
          </p:cNvPr>
          <p:cNvSpPr>
            <a:spLocks noGrp="1"/>
          </p:cNvSpPr>
          <p:nvPr>
            <p:ph type="dt" sz="half" idx="10"/>
          </p:nvPr>
        </p:nvSpPr>
        <p:spPr/>
        <p:txBody>
          <a:bodyPr/>
          <a:lstStyle/>
          <a:p>
            <a:fld id="{60AB336E-902C-0A49-AC25-9CE200415DC7}" type="datetimeFigureOut">
              <a:rPr lang="nl-NL" smtClean="0"/>
              <a:t>05-02-21</a:t>
            </a:fld>
            <a:endParaRPr lang="nl-NL"/>
          </a:p>
        </p:txBody>
      </p:sp>
      <p:sp>
        <p:nvSpPr>
          <p:cNvPr id="5" name="Tijdelijke aanduiding voor voettekst 4">
            <a:extLst>
              <a:ext uri="{FF2B5EF4-FFF2-40B4-BE49-F238E27FC236}">
                <a16:creationId xmlns:a16="http://schemas.microsoft.com/office/drawing/2014/main" id="{890371CB-754A-CE4B-9B76-9E08FED9717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BB3B5C-B7DA-1F46-BC80-402F66D1C501}"/>
              </a:ext>
            </a:extLst>
          </p:cNvPr>
          <p:cNvSpPr>
            <a:spLocks noGrp="1"/>
          </p:cNvSpPr>
          <p:nvPr>
            <p:ph type="sldNum" sz="quarter" idx="12"/>
          </p:nvPr>
        </p:nvSpPr>
        <p:spPr/>
        <p:txBody>
          <a:bodyPr/>
          <a:lstStyle/>
          <a:p>
            <a:fld id="{D58F96F8-5022-DA42-8B36-35B2D8AA6F3C}" type="slidenum">
              <a:rPr lang="nl-NL" smtClean="0"/>
              <a:t>‹nr.›</a:t>
            </a:fld>
            <a:endParaRPr lang="nl-NL"/>
          </a:p>
        </p:txBody>
      </p:sp>
    </p:spTree>
    <p:extLst>
      <p:ext uri="{BB962C8B-B14F-4D97-AF65-F5344CB8AC3E}">
        <p14:creationId xmlns:p14="http://schemas.microsoft.com/office/powerpoint/2010/main" val="346145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44F860-1569-E24E-8CB0-4804E33176B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647BF4A-CAE9-2D4C-ADE2-50F42BED3D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749F735-D2B6-734C-A368-CEDAF60560C0}"/>
              </a:ext>
            </a:extLst>
          </p:cNvPr>
          <p:cNvSpPr>
            <a:spLocks noGrp="1"/>
          </p:cNvSpPr>
          <p:nvPr>
            <p:ph type="dt" sz="half" idx="10"/>
          </p:nvPr>
        </p:nvSpPr>
        <p:spPr/>
        <p:txBody>
          <a:bodyPr/>
          <a:lstStyle/>
          <a:p>
            <a:fld id="{60AB336E-902C-0A49-AC25-9CE200415DC7}" type="datetimeFigureOut">
              <a:rPr lang="nl-NL" smtClean="0"/>
              <a:t>05-02-21</a:t>
            </a:fld>
            <a:endParaRPr lang="nl-NL"/>
          </a:p>
        </p:txBody>
      </p:sp>
      <p:sp>
        <p:nvSpPr>
          <p:cNvPr id="5" name="Tijdelijke aanduiding voor voettekst 4">
            <a:extLst>
              <a:ext uri="{FF2B5EF4-FFF2-40B4-BE49-F238E27FC236}">
                <a16:creationId xmlns:a16="http://schemas.microsoft.com/office/drawing/2014/main" id="{8725990B-9477-A14E-BB4C-D721A15C816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E077D6-3AAB-F44B-846C-EFBC2A04ED6C}"/>
              </a:ext>
            </a:extLst>
          </p:cNvPr>
          <p:cNvSpPr>
            <a:spLocks noGrp="1"/>
          </p:cNvSpPr>
          <p:nvPr>
            <p:ph type="sldNum" sz="quarter" idx="12"/>
          </p:nvPr>
        </p:nvSpPr>
        <p:spPr/>
        <p:txBody>
          <a:bodyPr/>
          <a:lstStyle/>
          <a:p>
            <a:fld id="{D58F96F8-5022-DA42-8B36-35B2D8AA6F3C}" type="slidenum">
              <a:rPr lang="nl-NL" smtClean="0"/>
              <a:t>‹nr.›</a:t>
            </a:fld>
            <a:endParaRPr lang="nl-NL"/>
          </a:p>
        </p:txBody>
      </p:sp>
    </p:spTree>
    <p:extLst>
      <p:ext uri="{BB962C8B-B14F-4D97-AF65-F5344CB8AC3E}">
        <p14:creationId xmlns:p14="http://schemas.microsoft.com/office/powerpoint/2010/main" val="2147123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C235A7-CDBE-E648-9F4F-C52E2F79566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184E313-AE29-BC40-BC29-1FBB4D88092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E905B58-E2A7-404A-93A8-ED4BDA394DF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9FC2269-BFD6-5649-B63F-0B09E9411254}"/>
              </a:ext>
            </a:extLst>
          </p:cNvPr>
          <p:cNvSpPr>
            <a:spLocks noGrp="1"/>
          </p:cNvSpPr>
          <p:nvPr>
            <p:ph type="dt" sz="half" idx="10"/>
          </p:nvPr>
        </p:nvSpPr>
        <p:spPr/>
        <p:txBody>
          <a:bodyPr/>
          <a:lstStyle/>
          <a:p>
            <a:fld id="{60AB336E-902C-0A49-AC25-9CE200415DC7}" type="datetimeFigureOut">
              <a:rPr lang="nl-NL" smtClean="0"/>
              <a:t>05-02-21</a:t>
            </a:fld>
            <a:endParaRPr lang="nl-NL"/>
          </a:p>
        </p:txBody>
      </p:sp>
      <p:sp>
        <p:nvSpPr>
          <p:cNvPr id="6" name="Tijdelijke aanduiding voor voettekst 5">
            <a:extLst>
              <a:ext uri="{FF2B5EF4-FFF2-40B4-BE49-F238E27FC236}">
                <a16:creationId xmlns:a16="http://schemas.microsoft.com/office/drawing/2014/main" id="{A960E906-2A50-164F-92A0-6F800BDD146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D8048C7-6BC1-0742-975A-013FA6C61886}"/>
              </a:ext>
            </a:extLst>
          </p:cNvPr>
          <p:cNvSpPr>
            <a:spLocks noGrp="1"/>
          </p:cNvSpPr>
          <p:nvPr>
            <p:ph type="sldNum" sz="quarter" idx="12"/>
          </p:nvPr>
        </p:nvSpPr>
        <p:spPr/>
        <p:txBody>
          <a:bodyPr/>
          <a:lstStyle/>
          <a:p>
            <a:fld id="{D58F96F8-5022-DA42-8B36-35B2D8AA6F3C}" type="slidenum">
              <a:rPr lang="nl-NL" smtClean="0"/>
              <a:t>‹nr.›</a:t>
            </a:fld>
            <a:endParaRPr lang="nl-NL"/>
          </a:p>
        </p:txBody>
      </p:sp>
    </p:spTree>
    <p:extLst>
      <p:ext uri="{BB962C8B-B14F-4D97-AF65-F5344CB8AC3E}">
        <p14:creationId xmlns:p14="http://schemas.microsoft.com/office/powerpoint/2010/main" val="3646115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FA2DFC-D7F0-2F46-BE9B-62DF3C1AAE8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C9607B2-FABC-7E4C-86BC-4E8B57A1C4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142CF9A-E3CA-B14F-87B5-97FC6034CFF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A07E494-A759-174B-8272-20F24C6F32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DA61C8B-6019-3C4E-B7D7-A211364835B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CAB6A3A-241B-4D48-A133-F079F55C853B}"/>
              </a:ext>
            </a:extLst>
          </p:cNvPr>
          <p:cNvSpPr>
            <a:spLocks noGrp="1"/>
          </p:cNvSpPr>
          <p:nvPr>
            <p:ph type="dt" sz="half" idx="10"/>
          </p:nvPr>
        </p:nvSpPr>
        <p:spPr/>
        <p:txBody>
          <a:bodyPr/>
          <a:lstStyle/>
          <a:p>
            <a:fld id="{60AB336E-902C-0A49-AC25-9CE200415DC7}" type="datetimeFigureOut">
              <a:rPr lang="nl-NL" smtClean="0"/>
              <a:t>05-02-21</a:t>
            </a:fld>
            <a:endParaRPr lang="nl-NL"/>
          </a:p>
        </p:txBody>
      </p:sp>
      <p:sp>
        <p:nvSpPr>
          <p:cNvPr id="8" name="Tijdelijke aanduiding voor voettekst 7">
            <a:extLst>
              <a:ext uri="{FF2B5EF4-FFF2-40B4-BE49-F238E27FC236}">
                <a16:creationId xmlns:a16="http://schemas.microsoft.com/office/drawing/2014/main" id="{70E1B360-E228-C44F-A11D-B72AAF60AA8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5365416-9D55-5747-AACA-18E52A281A30}"/>
              </a:ext>
            </a:extLst>
          </p:cNvPr>
          <p:cNvSpPr>
            <a:spLocks noGrp="1"/>
          </p:cNvSpPr>
          <p:nvPr>
            <p:ph type="sldNum" sz="quarter" idx="12"/>
          </p:nvPr>
        </p:nvSpPr>
        <p:spPr/>
        <p:txBody>
          <a:bodyPr/>
          <a:lstStyle/>
          <a:p>
            <a:fld id="{D58F96F8-5022-DA42-8B36-35B2D8AA6F3C}" type="slidenum">
              <a:rPr lang="nl-NL" smtClean="0"/>
              <a:t>‹nr.›</a:t>
            </a:fld>
            <a:endParaRPr lang="nl-NL"/>
          </a:p>
        </p:txBody>
      </p:sp>
    </p:spTree>
    <p:extLst>
      <p:ext uri="{BB962C8B-B14F-4D97-AF65-F5344CB8AC3E}">
        <p14:creationId xmlns:p14="http://schemas.microsoft.com/office/powerpoint/2010/main" val="3513051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30EA71-C09B-4D4E-BC82-84825C8E372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44C4468-0AE3-C642-81C3-5C746819273D}"/>
              </a:ext>
            </a:extLst>
          </p:cNvPr>
          <p:cNvSpPr>
            <a:spLocks noGrp="1"/>
          </p:cNvSpPr>
          <p:nvPr>
            <p:ph type="dt" sz="half" idx="10"/>
          </p:nvPr>
        </p:nvSpPr>
        <p:spPr/>
        <p:txBody>
          <a:bodyPr/>
          <a:lstStyle/>
          <a:p>
            <a:fld id="{60AB336E-902C-0A49-AC25-9CE200415DC7}" type="datetimeFigureOut">
              <a:rPr lang="nl-NL" smtClean="0"/>
              <a:t>05-02-21</a:t>
            </a:fld>
            <a:endParaRPr lang="nl-NL"/>
          </a:p>
        </p:txBody>
      </p:sp>
      <p:sp>
        <p:nvSpPr>
          <p:cNvPr id="4" name="Tijdelijke aanduiding voor voettekst 3">
            <a:extLst>
              <a:ext uri="{FF2B5EF4-FFF2-40B4-BE49-F238E27FC236}">
                <a16:creationId xmlns:a16="http://schemas.microsoft.com/office/drawing/2014/main" id="{7134235B-DD14-7A4E-9F84-0C50042BA3D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CAEAC16-527F-134D-96DE-D85A917F45C2}"/>
              </a:ext>
            </a:extLst>
          </p:cNvPr>
          <p:cNvSpPr>
            <a:spLocks noGrp="1"/>
          </p:cNvSpPr>
          <p:nvPr>
            <p:ph type="sldNum" sz="quarter" idx="12"/>
          </p:nvPr>
        </p:nvSpPr>
        <p:spPr/>
        <p:txBody>
          <a:bodyPr/>
          <a:lstStyle/>
          <a:p>
            <a:fld id="{D58F96F8-5022-DA42-8B36-35B2D8AA6F3C}" type="slidenum">
              <a:rPr lang="nl-NL" smtClean="0"/>
              <a:t>‹nr.›</a:t>
            </a:fld>
            <a:endParaRPr lang="nl-NL"/>
          </a:p>
        </p:txBody>
      </p:sp>
    </p:spTree>
    <p:extLst>
      <p:ext uri="{BB962C8B-B14F-4D97-AF65-F5344CB8AC3E}">
        <p14:creationId xmlns:p14="http://schemas.microsoft.com/office/powerpoint/2010/main" val="3498723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86C37F8-BFBD-2946-89C8-3D4857765AA9}"/>
              </a:ext>
            </a:extLst>
          </p:cNvPr>
          <p:cNvSpPr>
            <a:spLocks noGrp="1"/>
          </p:cNvSpPr>
          <p:nvPr>
            <p:ph type="dt" sz="half" idx="10"/>
          </p:nvPr>
        </p:nvSpPr>
        <p:spPr/>
        <p:txBody>
          <a:bodyPr/>
          <a:lstStyle/>
          <a:p>
            <a:fld id="{60AB336E-902C-0A49-AC25-9CE200415DC7}" type="datetimeFigureOut">
              <a:rPr lang="nl-NL" smtClean="0"/>
              <a:t>05-02-21</a:t>
            </a:fld>
            <a:endParaRPr lang="nl-NL"/>
          </a:p>
        </p:txBody>
      </p:sp>
      <p:sp>
        <p:nvSpPr>
          <p:cNvPr id="3" name="Tijdelijke aanduiding voor voettekst 2">
            <a:extLst>
              <a:ext uri="{FF2B5EF4-FFF2-40B4-BE49-F238E27FC236}">
                <a16:creationId xmlns:a16="http://schemas.microsoft.com/office/drawing/2014/main" id="{AA1EEC5F-0B0F-2D48-9F99-ED4ED561E05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93C108B-620C-374E-ACA6-323E56380852}"/>
              </a:ext>
            </a:extLst>
          </p:cNvPr>
          <p:cNvSpPr>
            <a:spLocks noGrp="1"/>
          </p:cNvSpPr>
          <p:nvPr>
            <p:ph type="sldNum" sz="quarter" idx="12"/>
          </p:nvPr>
        </p:nvSpPr>
        <p:spPr/>
        <p:txBody>
          <a:bodyPr/>
          <a:lstStyle/>
          <a:p>
            <a:fld id="{D58F96F8-5022-DA42-8B36-35B2D8AA6F3C}" type="slidenum">
              <a:rPr lang="nl-NL" smtClean="0"/>
              <a:t>‹nr.›</a:t>
            </a:fld>
            <a:endParaRPr lang="nl-NL"/>
          </a:p>
        </p:txBody>
      </p:sp>
    </p:spTree>
    <p:extLst>
      <p:ext uri="{BB962C8B-B14F-4D97-AF65-F5344CB8AC3E}">
        <p14:creationId xmlns:p14="http://schemas.microsoft.com/office/powerpoint/2010/main" val="169414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913247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4D0DE-7A78-5246-808D-847F069C700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A783267-A8AC-DD47-8827-A2EEF69612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DBB6E55-9FD5-434A-96D3-C5E9502DB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22C135-3990-0D41-A931-74B7214781FC}"/>
              </a:ext>
            </a:extLst>
          </p:cNvPr>
          <p:cNvSpPr>
            <a:spLocks noGrp="1"/>
          </p:cNvSpPr>
          <p:nvPr>
            <p:ph type="dt" sz="half" idx="10"/>
          </p:nvPr>
        </p:nvSpPr>
        <p:spPr/>
        <p:txBody>
          <a:bodyPr/>
          <a:lstStyle/>
          <a:p>
            <a:fld id="{60AB336E-902C-0A49-AC25-9CE200415DC7}" type="datetimeFigureOut">
              <a:rPr lang="nl-NL" smtClean="0"/>
              <a:t>05-02-21</a:t>
            </a:fld>
            <a:endParaRPr lang="nl-NL"/>
          </a:p>
        </p:txBody>
      </p:sp>
      <p:sp>
        <p:nvSpPr>
          <p:cNvPr id="6" name="Tijdelijke aanduiding voor voettekst 5">
            <a:extLst>
              <a:ext uri="{FF2B5EF4-FFF2-40B4-BE49-F238E27FC236}">
                <a16:creationId xmlns:a16="http://schemas.microsoft.com/office/drawing/2014/main" id="{BA097F9E-98C4-8C4D-BF7F-6569FA43124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EA1FFA-FA61-C848-A8BC-39883B1E6920}"/>
              </a:ext>
            </a:extLst>
          </p:cNvPr>
          <p:cNvSpPr>
            <a:spLocks noGrp="1"/>
          </p:cNvSpPr>
          <p:nvPr>
            <p:ph type="sldNum" sz="quarter" idx="12"/>
          </p:nvPr>
        </p:nvSpPr>
        <p:spPr/>
        <p:txBody>
          <a:bodyPr/>
          <a:lstStyle/>
          <a:p>
            <a:fld id="{D58F96F8-5022-DA42-8B36-35B2D8AA6F3C}" type="slidenum">
              <a:rPr lang="nl-NL" smtClean="0"/>
              <a:t>‹nr.›</a:t>
            </a:fld>
            <a:endParaRPr lang="nl-NL"/>
          </a:p>
        </p:txBody>
      </p:sp>
    </p:spTree>
    <p:extLst>
      <p:ext uri="{BB962C8B-B14F-4D97-AF65-F5344CB8AC3E}">
        <p14:creationId xmlns:p14="http://schemas.microsoft.com/office/powerpoint/2010/main" val="3405104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3CDBA-E3F0-9D42-B1E9-DB3A544C2D4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41BE6DD-F38D-3F41-9E0F-A336FB084A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9CC259F-CAA3-5A4B-A7D2-A006C2574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D5D9CAC-FA79-3742-B112-DF945FD287B7}"/>
              </a:ext>
            </a:extLst>
          </p:cNvPr>
          <p:cNvSpPr>
            <a:spLocks noGrp="1"/>
          </p:cNvSpPr>
          <p:nvPr>
            <p:ph type="dt" sz="half" idx="10"/>
          </p:nvPr>
        </p:nvSpPr>
        <p:spPr/>
        <p:txBody>
          <a:bodyPr/>
          <a:lstStyle/>
          <a:p>
            <a:fld id="{60AB336E-902C-0A49-AC25-9CE200415DC7}" type="datetimeFigureOut">
              <a:rPr lang="nl-NL" smtClean="0"/>
              <a:t>05-02-21</a:t>
            </a:fld>
            <a:endParaRPr lang="nl-NL"/>
          </a:p>
        </p:txBody>
      </p:sp>
      <p:sp>
        <p:nvSpPr>
          <p:cNvPr id="6" name="Tijdelijke aanduiding voor voettekst 5">
            <a:extLst>
              <a:ext uri="{FF2B5EF4-FFF2-40B4-BE49-F238E27FC236}">
                <a16:creationId xmlns:a16="http://schemas.microsoft.com/office/drawing/2014/main" id="{E136AAE6-223E-0743-851C-66AC93D7DF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6C99ADC-31D2-854A-8055-1C0CF0B4D17A}"/>
              </a:ext>
            </a:extLst>
          </p:cNvPr>
          <p:cNvSpPr>
            <a:spLocks noGrp="1"/>
          </p:cNvSpPr>
          <p:nvPr>
            <p:ph type="sldNum" sz="quarter" idx="12"/>
          </p:nvPr>
        </p:nvSpPr>
        <p:spPr/>
        <p:txBody>
          <a:bodyPr/>
          <a:lstStyle/>
          <a:p>
            <a:fld id="{D58F96F8-5022-DA42-8B36-35B2D8AA6F3C}" type="slidenum">
              <a:rPr lang="nl-NL" smtClean="0"/>
              <a:t>‹nr.›</a:t>
            </a:fld>
            <a:endParaRPr lang="nl-NL"/>
          </a:p>
        </p:txBody>
      </p:sp>
    </p:spTree>
    <p:extLst>
      <p:ext uri="{BB962C8B-B14F-4D97-AF65-F5344CB8AC3E}">
        <p14:creationId xmlns:p14="http://schemas.microsoft.com/office/powerpoint/2010/main" val="4193738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E8D38-FB35-2641-9825-9C86FE012D8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92C2659-A74F-D34E-BD43-AD67C7EC969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39BF540-AE92-364E-BFE8-3D9ADA699F94}"/>
              </a:ext>
            </a:extLst>
          </p:cNvPr>
          <p:cNvSpPr>
            <a:spLocks noGrp="1"/>
          </p:cNvSpPr>
          <p:nvPr>
            <p:ph type="dt" sz="half" idx="10"/>
          </p:nvPr>
        </p:nvSpPr>
        <p:spPr/>
        <p:txBody>
          <a:bodyPr/>
          <a:lstStyle/>
          <a:p>
            <a:fld id="{60AB336E-902C-0A49-AC25-9CE200415DC7}" type="datetimeFigureOut">
              <a:rPr lang="nl-NL" smtClean="0"/>
              <a:t>05-02-21</a:t>
            </a:fld>
            <a:endParaRPr lang="nl-NL"/>
          </a:p>
        </p:txBody>
      </p:sp>
      <p:sp>
        <p:nvSpPr>
          <p:cNvPr id="5" name="Tijdelijke aanduiding voor voettekst 4">
            <a:extLst>
              <a:ext uri="{FF2B5EF4-FFF2-40B4-BE49-F238E27FC236}">
                <a16:creationId xmlns:a16="http://schemas.microsoft.com/office/drawing/2014/main" id="{82403ED9-3942-CE4F-8C4E-EBB70F879C4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4E7AEEF-8678-654F-B2D1-BDB556CE830F}"/>
              </a:ext>
            </a:extLst>
          </p:cNvPr>
          <p:cNvSpPr>
            <a:spLocks noGrp="1"/>
          </p:cNvSpPr>
          <p:nvPr>
            <p:ph type="sldNum" sz="quarter" idx="12"/>
          </p:nvPr>
        </p:nvSpPr>
        <p:spPr/>
        <p:txBody>
          <a:bodyPr/>
          <a:lstStyle/>
          <a:p>
            <a:fld id="{D58F96F8-5022-DA42-8B36-35B2D8AA6F3C}" type="slidenum">
              <a:rPr lang="nl-NL" smtClean="0"/>
              <a:t>‹nr.›</a:t>
            </a:fld>
            <a:endParaRPr lang="nl-NL"/>
          </a:p>
        </p:txBody>
      </p:sp>
    </p:spTree>
    <p:extLst>
      <p:ext uri="{BB962C8B-B14F-4D97-AF65-F5344CB8AC3E}">
        <p14:creationId xmlns:p14="http://schemas.microsoft.com/office/powerpoint/2010/main" val="1005423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CEBA06B-5961-634C-8FA4-16D20FAD271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39A8200-3F97-1B40-AB0E-9098FD23774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637889-4455-8140-86B9-487E57368957}"/>
              </a:ext>
            </a:extLst>
          </p:cNvPr>
          <p:cNvSpPr>
            <a:spLocks noGrp="1"/>
          </p:cNvSpPr>
          <p:nvPr>
            <p:ph type="dt" sz="half" idx="10"/>
          </p:nvPr>
        </p:nvSpPr>
        <p:spPr/>
        <p:txBody>
          <a:bodyPr/>
          <a:lstStyle/>
          <a:p>
            <a:fld id="{60AB336E-902C-0A49-AC25-9CE200415DC7}" type="datetimeFigureOut">
              <a:rPr lang="nl-NL" smtClean="0"/>
              <a:t>05-02-21</a:t>
            </a:fld>
            <a:endParaRPr lang="nl-NL"/>
          </a:p>
        </p:txBody>
      </p:sp>
      <p:sp>
        <p:nvSpPr>
          <p:cNvPr id="5" name="Tijdelijke aanduiding voor voettekst 4">
            <a:extLst>
              <a:ext uri="{FF2B5EF4-FFF2-40B4-BE49-F238E27FC236}">
                <a16:creationId xmlns:a16="http://schemas.microsoft.com/office/drawing/2014/main" id="{20C9FBCC-47F8-3C46-8A0B-6E31DB4539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FD0FB8D-2C1D-A54B-9F43-0C3DC8BC4FC7}"/>
              </a:ext>
            </a:extLst>
          </p:cNvPr>
          <p:cNvSpPr>
            <a:spLocks noGrp="1"/>
          </p:cNvSpPr>
          <p:nvPr>
            <p:ph type="sldNum" sz="quarter" idx="12"/>
          </p:nvPr>
        </p:nvSpPr>
        <p:spPr/>
        <p:txBody>
          <a:bodyPr/>
          <a:lstStyle/>
          <a:p>
            <a:fld id="{D58F96F8-5022-DA42-8B36-35B2D8AA6F3C}" type="slidenum">
              <a:rPr lang="nl-NL" smtClean="0"/>
              <a:t>‹nr.›</a:t>
            </a:fld>
            <a:endParaRPr lang="nl-NL"/>
          </a:p>
        </p:txBody>
      </p:sp>
    </p:spTree>
    <p:extLst>
      <p:ext uri="{BB962C8B-B14F-4D97-AF65-F5344CB8AC3E}">
        <p14:creationId xmlns:p14="http://schemas.microsoft.com/office/powerpoint/2010/main" val="402537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0052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7384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0054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525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9242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453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13394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4D708E-F60E-A24F-BF44-B0FD21F20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3F25A07-23A9-C14E-88D5-4D60BDF08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1CBA98-244E-B04A-B48E-7360692CA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2/5/21</a:t>
            </a:fld>
            <a:endParaRPr lang="en-US" dirty="0"/>
          </a:p>
        </p:txBody>
      </p:sp>
      <p:sp>
        <p:nvSpPr>
          <p:cNvPr id="5" name="Tijdelijke aanduiding voor voettekst 4">
            <a:extLst>
              <a:ext uri="{FF2B5EF4-FFF2-40B4-BE49-F238E27FC236}">
                <a16:creationId xmlns:a16="http://schemas.microsoft.com/office/drawing/2014/main" id="{709BA1CD-2E69-DF44-8C49-BBC908712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6C320965-8D64-314B-8224-3116E51DD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19425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8D3EAB2-378E-2649-AA61-B0DB7A3F5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130E818-AB9C-ED44-A6EE-E95C85D823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2A5A41-34BF-6A42-8A3E-E9D4862E11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B336E-902C-0A49-AC25-9CE200415DC7}" type="datetimeFigureOut">
              <a:rPr lang="nl-NL" smtClean="0"/>
              <a:t>05-02-21</a:t>
            </a:fld>
            <a:endParaRPr lang="nl-NL"/>
          </a:p>
        </p:txBody>
      </p:sp>
      <p:sp>
        <p:nvSpPr>
          <p:cNvPr id="5" name="Tijdelijke aanduiding voor voettekst 4">
            <a:extLst>
              <a:ext uri="{FF2B5EF4-FFF2-40B4-BE49-F238E27FC236}">
                <a16:creationId xmlns:a16="http://schemas.microsoft.com/office/drawing/2014/main" id="{AC1A258D-7CA3-8245-86C5-57F6CD480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5882C37-8DDB-B94F-B74D-4D4D9AA155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F96F8-5022-DA42-8B36-35B2D8AA6F3C}" type="slidenum">
              <a:rPr lang="nl-NL" smtClean="0"/>
              <a:t>‹nr.›</a:t>
            </a:fld>
            <a:endParaRPr lang="nl-NL"/>
          </a:p>
        </p:txBody>
      </p:sp>
    </p:spTree>
    <p:extLst>
      <p:ext uri="{BB962C8B-B14F-4D97-AF65-F5344CB8AC3E}">
        <p14:creationId xmlns:p14="http://schemas.microsoft.com/office/powerpoint/2010/main" val="3320935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youtu.be/_urC7Udxo9w" TargetMode="External"/><Relationship Id="rId4" Type="http://schemas.openxmlformats.org/officeDocument/2006/relationships/hyperlink" Target="https://youtu.be/5P65F4NTen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cthealth.nl/nieuws/zorgmedewerkers-vrezen-verlies-baan-door-digitalisering-robotisering/" TargetMode="External"/><Relationship Id="rId2" Type="http://schemas.openxmlformats.org/officeDocument/2006/relationships/hyperlink" Target="https://www.rivm.nl/over-het-rivm/kennis-en-kunde/strategisch-programma-rivm/leefomgeving-en-gezondheid" TargetMode="External"/><Relationship Id="rId1" Type="http://schemas.openxmlformats.org/officeDocument/2006/relationships/slideLayout" Target="../slideLayouts/slideLayout2.xml"/><Relationship Id="rId5" Type="http://schemas.openxmlformats.org/officeDocument/2006/relationships/hyperlink" Target="https://www.tijd.be/politiek-economie/internationaal/algemeen/10-uitdagingen-voor-het-nieuwe-decennium/10195797.html" TargetMode="External"/><Relationship Id="rId4" Type="http://schemas.openxmlformats.org/officeDocument/2006/relationships/hyperlink" Target="https://www.hkp.nl/whitepaper/top3-uitdagingen-in-de-z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parool.nl/nieuws/wat-gaan-we-in-de-toekomst-eten~be94e2a9/" TargetMode="External"/><Relationship Id="rId3" Type="http://schemas.openxmlformats.org/officeDocument/2006/relationships/hyperlink" Target="https://www.icthealth.nl/online-magazine/editie-06-2020/zijn-sociale-robots-de-lifestyle-coaches-van-de-toekomst/" TargetMode="External"/><Relationship Id="rId7" Type="http://schemas.openxmlformats.org/officeDocument/2006/relationships/hyperlink" Target="https://wisdomofthecrowd.nl/startpagina/trends/gezondheid-z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2.deloitte.com/nl/nl/pages/publieke-sector/articles/de-gezondheidszorg-toekomst-van-nederland.html" TargetMode="External"/><Relationship Id="rId5" Type="http://schemas.openxmlformats.org/officeDocument/2006/relationships/hyperlink" Target="https://www.vtv2018.nl/gezondheid" TargetMode="External"/><Relationship Id="rId10" Type="http://schemas.openxmlformats.org/officeDocument/2006/relationships/hyperlink" Target="https://www.maxvandaag.nl/sessies/themas/geld-werk-recht/een-kijkje-in-de-toekomst-zo-ziet-nederland-er-in-2035-uit/" TargetMode="External"/><Relationship Id="rId4" Type="http://schemas.openxmlformats.org/officeDocument/2006/relationships/hyperlink" Target="https://www.vtv2018.nl/belangrijkste-ontwikkelingen#themaverkenning-3" TargetMode="External"/><Relationship Id="rId9" Type="http://schemas.openxmlformats.org/officeDocument/2006/relationships/hyperlink" Target="https://www.blikopnieuws.nl/gezondheid/252149/gezonde-leefstijl-voorkomt-9-tot-16-miljoen-alzheimerpatienten-in-2050.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hyperlink" Target="https://www.volkskrant.nl/nieuws-achtergrond/blue-zones-levenslessen-voor-iedereen~b128bfbb/"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tno.nl/nl/tno-insights/artikelen/het-gezonde-leven-van-de-toekomst/"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zsAhrw9Vxew"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ted.com/talks/anthony_atala_printing_a_human_kidney?referrer=playlist-the_future_of_medicine" TargetMode="External"/></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hyperlink" Target="https://www.ted.com/talks/joe_landolina_this_gel_can_make_you_stop_bleeding_instantl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samengezond.nl/" TargetMode="Externa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hyperlink" Target="https://milieudefensie.nl/actueel/stedenvergelijking-welke-steden-hebben-goed-beleid-voor-duurzaam-verkeer-en-luchtkwaliteit" TargetMode="Externa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hyperlink" Target="https://www.voordewereldvanmorgen.nl/duurzame-blogs/voedsel-in-2050-hoe-geven-we-9-miljard-mensen-te-eten" TargetMode="External"/><Relationship Id="rId10" Type="http://schemas.openxmlformats.org/officeDocument/2006/relationships/image" Target="../media/image17.png"/><Relationship Id="rId4" Type="http://schemas.openxmlformats.org/officeDocument/2006/relationships/hyperlink" Target="http://www.nieuwsvallei.nl/landbouw--voedsel/wageningen-werkt-aan-wereldvoedselprobleem/1472" TargetMode="Externa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674237" y="914400"/>
            <a:ext cx="3657600" cy="2887579"/>
          </a:xfrm>
        </p:spPr>
        <p:txBody>
          <a:bodyPr>
            <a:normAutofit/>
          </a:bodyPr>
          <a:lstStyle/>
          <a:p>
            <a:r>
              <a:rPr lang="nl-NL" sz="3700">
                <a:solidFill>
                  <a:srgbClr val="FFFFFF"/>
                </a:solidFill>
              </a:rPr>
              <a:t>Lifestyle</a:t>
            </a:r>
            <a:br>
              <a:rPr lang="nl-NL" sz="3700">
                <a:solidFill>
                  <a:srgbClr val="FFFFFF"/>
                </a:solidFill>
              </a:rPr>
            </a:br>
            <a:r>
              <a:rPr lang="nl-NL" sz="3700">
                <a:solidFill>
                  <a:srgbClr val="FFFFFF"/>
                </a:solidFill>
              </a:rPr>
              <a:t>Gezondheidszorg en medicijnen in de toekomst</a:t>
            </a:r>
          </a:p>
        </p:txBody>
      </p:sp>
      <p:sp>
        <p:nvSpPr>
          <p:cNvPr id="3" name="Ondertitel 2"/>
          <p:cNvSpPr>
            <a:spLocks noGrp="1"/>
          </p:cNvSpPr>
          <p:nvPr>
            <p:ph type="subTitle" idx="1"/>
          </p:nvPr>
        </p:nvSpPr>
        <p:spPr>
          <a:xfrm>
            <a:off x="674237" y="4170501"/>
            <a:ext cx="3657600" cy="1525597"/>
          </a:xfrm>
        </p:spPr>
        <p:txBody>
          <a:bodyPr>
            <a:normAutofit/>
          </a:bodyPr>
          <a:lstStyle/>
          <a:p>
            <a:r>
              <a:rPr lang="nl-NL" sz="2000">
                <a:solidFill>
                  <a:srgbClr val="FFFFFF"/>
                </a:solidFill>
              </a:rPr>
              <a:t>Leerjaar 3 – periode 3</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Afbeelding 4"/>
          <p:cNvPicPr>
            <a:picLocks noChangeAspect="1"/>
          </p:cNvPicPr>
          <p:nvPr/>
        </p:nvPicPr>
        <p:blipFill rotWithShape="1">
          <a:blip r:embed="rId2"/>
          <a:srcRect b="31537"/>
          <a:stretch/>
        </p:blipFill>
        <p:spPr>
          <a:xfrm>
            <a:off x="5153822" y="1750439"/>
            <a:ext cx="6553545" cy="3365064"/>
          </a:xfrm>
          <a:prstGeom prst="rect">
            <a:avLst/>
          </a:prstGeom>
        </p:spPr>
      </p:pic>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224827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F86C1C6-D32F-AC44-B75C-18CC276279DC}"/>
              </a:ext>
            </a:extLst>
          </p:cNvPr>
          <p:cNvSpPr>
            <a:spLocks noGrp="1"/>
          </p:cNvSpPr>
          <p:nvPr>
            <p:ph type="title"/>
          </p:nvPr>
        </p:nvSpPr>
        <p:spPr>
          <a:xfrm>
            <a:off x="5615690" y="635383"/>
            <a:ext cx="5366040" cy="2344840"/>
          </a:xfrm>
        </p:spPr>
        <p:txBody>
          <a:bodyPr vert="horz" lIns="91440" tIns="45720" rIns="91440" bIns="45720" rtlCol="0" anchor="b">
            <a:normAutofit/>
          </a:bodyPr>
          <a:lstStyle/>
          <a:p>
            <a:r>
              <a:rPr lang="en-US" sz="3900" kern="1200" dirty="0">
                <a:solidFill>
                  <a:schemeClr val="tx1"/>
                </a:solidFill>
                <a:latin typeface="+mj-lt"/>
                <a:ea typeface="+mj-ea"/>
                <a:cs typeface="+mj-cs"/>
              </a:rPr>
              <a:t>Lifestyle - de </a:t>
            </a:r>
            <a:r>
              <a:rPr lang="en-US" sz="3900" kern="1200" dirty="0" err="1">
                <a:solidFill>
                  <a:schemeClr val="tx1"/>
                </a:solidFill>
                <a:latin typeface="+mj-lt"/>
                <a:ea typeface="+mj-ea"/>
                <a:cs typeface="+mj-cs"/>
              </a:rPr>
              <a:t>gezonde</a:t>
            </a:r>
            <a:r>
              <a:rPr lang="en-US" sz="3900" kern="1200" dirty="0">
                <a:solidFill>
                  <a:schemeClr val="tx1"/>
                </a:solidFill>
                <a:latin typeface="+mj-lt"/>
                <a:ea typeface="+mj-ea"/>
                <a:cs typeface="+mj-cs"/>
              </a:rPr>
              <a:t> </a:t>
            </a:r>
            <a:r>
              <a:rPr lang="en-US" sz="3900" kern="1200" dirty="0" err="1">
                <a:solidFill>
                  <a:schemeClr val="tx1"/>
                </a:solidFill>
                <a:latin typeface="+mj-lt"/>
                <a:ea typeface="+mj-ea"/>
                <a:cs typeface="+mj-cs"/>
              </a:rPr>
              <a:t>leefomgeving</a:t>
            </a:r>
            <a:r>
              <a:rPr lang="en-US" sz="3900" kern="1200" dirty="0">
                <a:solidFill>
                  <a:schemeClr val="tx1"/>
                </a:solidFill>
                <a:latin typeface="+mj-lt"/>
                <a:ea typeface="+mj-ea"/>
                <a:cs typeface="+mj-cs"/>
              </a:rPr>
              <a:t> </a:t>
            </a:r>
            <a:r>
              <a:rPr lang="en-US" sz="3900" kern="1200" dirty="0" err="1">
                <a:solidFill>
                  <a:schemeClr val="tx1"/>
                </a:solidFill>
                <a:latin typeface="+mj-lt"/>
                <a:ea typeface="+mj-ea"/>
                <a:cs typeface="+mj-cs"/>
              </a:rPr>
              <a:t>en</a:t>
            </a:r>
            <a:r>
              <a:rPr lang="en-US" sz="3900" kern="1200" dirty="0">
                <a:solidFill>
                  <a:schemeClr val="tx1"/>
                </a:solidFill>
                <a:latin typeface="+mj-lt"/>
                <a:ea typeface="+mj-ea"/>
                <a:cs typeface="+mj-cs"/>
              </a:rPr>
              <a:t> de </a:t>
            </a:r>
            <a:r>
              <a:rPr lang="en-US" sz="3900" kern="1200" dirty="0" err="1">
                <a:solidFill>
                  <a:schemeClr val="tx1"/>
                </a:solidFill>
                <a:latin typeface="+mj-lt"/>
                <a:ea typeface="+mj-ea"/>
                <a:cs typeface="+mj-cs"/>
              </a:rPr>
              <a:t>gezonde</a:t>
            </a:r>
            <a:r>
              <a:rPr lang="en-US" sz="3900" kern="1200" dirty="0">
                <a:solidFill>
                  <a:schemeClr val="tx1"/>
                </a:solidFill>
                <a:latin typeface="+mj-lt"/>
                <a:ea typeface="+mj-ea"/>
                <a:cs typeface="+mj-cs"/>
              </a:rPr>
              <a:t> </a:t>
            </a:r>
            <a:r>
              <a:rPr lang="en-US" sz="3900" kern="1200" dirty="0" err="1">
                <a:solidFill>
                  <a:schemeClr val="tx1"/>
                </a:solidFill>
                <a:latin typeface="+mj-lt"/>
                <a:ea typeface="+mj-ea"/>
                <a:cs typeface="+mj-cs"/>
              </a:rPr>
              <a:t>maatschappij</a:t>
            </a:r>
            <a:r>
              <a:rPr lang="en-US" sz="3900" kern="1200" dirty="0">
                <a:solidFill>
                  <a:schemeClr val="tx1"/>
                </a:solidFill>
                <a:latin typeface="+mj-lt"/>
                <a:ea typeface="+mj-ea"/>
                <a:cs typeface="+mj-cs"/>
              </a:rPr>
              <a:t>.</a:t>
            </a:r>
            <a:br>
              <a:rPr lang="en-US" sz="3900" kern="1200" dirty="0">
                <a:solidFill>
                  <a:schemeClr val="tx1"/>
                </a:solidFill>
                <a:latin typeface="+mj-lt"/>
                <a:ea typeface="+mj-ea"/>
                <a:cs typeface="+mj-cs"/>
              </a:rPr>
            </a:br>
            <a:endParaRPr lang="en-US" sz="3900" kern="1200" dirty="0">
              <a:solidFill>
                <a:schemeClr val="tx1"/>
              </a:solidFill>
              <a:latin typeface="+mj-lt"/>
              <a:ea typeface="+mj-ea"/>
              <a:cs typeface="+mj-cs"/>
            </a:endParaRP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buiten, staand, vogel, kijken&#10;&#10;Automatisch gegenereerde beschrijving">
            <a:extLst>
              <a:ext uri="{FF2B5EF4-FFF2-40B4-BE49-F238E27FC236}">
                <a16:creationId xmlns:a16="http://schemas.microsoft.com/office/drawing/2014/main" id="{D04D9FDF-65CB-224F-8059-4242158FA85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59" r="2472"/>
          <a:stretch/>
        </p:blipFill>
        <p:spPr>
          <a:xfrm>
            <a:off x="1060850" y="3906509"/>
            <a:ext cx="3217333" cy="2159660"/>
          </a:xfrm>
          <a:prstGeom prst="rect">
            <a:avLst/>
          </a:prstGeom>
        </p:spPr>
      </p:pic>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9640" y="1554355"/>
            <a:ext cx="171514" cy="171514"/>
          </a:xfrm>
          <a:custGeom>
            <a:avLst/>
            <a:gdLst>
              <a:gd name="connsiteX0" fmla="*/ 159873 w 171514"/>
              <a:gd name="connsiteY0" fmla="*/ 74116 h 171514"/>
              <a:gd name="connsiteX1" fmla="*/ 97398 w 171514"/>
              <a:gd name="connsiteY1" fmla="*/ 74116 h 171514"/>
              <a:gd name="connsiteX2" fmla="*/ 97398 w 171514"/>
              <a:gd name="connsiteY2" fmla="*/ 11641 h 171514"/>
              <a:gd name="connsiteX3" fmla="*/ 85757 w 171514"/>
              <a:gd name="connsiteY3" fmla="*/ 0 h 171514"/>
              <a:gd name="connsiteX4" fmla="*/ 74116 w 171514"/>
              <a:gd name="connsiteY4" fmla="*/ 11641 h 171514"/>
              <a:gd name="connsiteX5" fmla="*/ 74116 w 171514"/>
              <a:gd name="connsiteY5" fmla="*/ 74116 h 171514"/>
              <a:gd name="connsiteX6" fmla="*/ 11641 w 171514"/>
              <a:gd name="connsiteY6" fmla="*/ 74116 h 171514"/>
              <a:gd name="connsiteX7" fmla="*/ 0 w 171514"/>
              <a:gd name="connsiteY7" fmla="*/ 85757 h 171514"/>
              <a:gd name="connsiteX8" fmla="*/ 11641 w 171514"/>
              <a:gd name="connsiteY8" fmla="*/ 97398 h 171514"/>
              <a:gd name="connsiteX9" fmla="*/ 74116 w 171514"/>
              <a:gd name="connsiteY9" fmla="*/ 97398 h 171514"/>
              <a:gd name="connsiteX10" fmla="*/ 74116 w 171514"/>
              <a:gd name="connsiteY10" fmla="*/ 159873 h 171514"/>
              <a:gd name="connsiteX11" fmla="*/ 85757 w 171514"/>
              <a:gd name="connsiteY11" fmla="*/ 171514 h 171514"/>
              <a:gd name="connsiteX12" fmla="*/ 97398 w 171514"/>
              <a:gd name="connsiteY12" fmla="*/ 159873 h 171514"/>
              <a:gd name="connsiteX13" fmla="*/ 97398 w 171514"/>
              <a:gd name="connsiteY13" fmla="*/ 97398 h 171514"/>
              <a:gd name="connsiteX14" fmla="*/ 159873 w 171514"/>
              <a:gd name="connsiteY14" fmla="*/ 97398 h 171514"/>
              <a:gd name="connsiteX15" fmla="*/ 171514 w 171514"/>
              <a:gd name="connsiteY15" fmla="*/ 85757 h 171514"/>
              <a:gd name="connsiteX16" fmla="*/ 159873 w 171514"/>
              <a:gd name="connsiteY16" fmla="*/ 74116 h 17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4" h="171514">
                <a:moveTo>
                  <a:pt x="159873" y="74116"/>
                </a:moveTo>
                <a:lnTo>
                  <a:pt x="97398" y="74116"/>
                </a:lnTo>
                <a:lnTo>
                  <a:pt x="97398" y="11641"/>
                </a:lnTo>
                <a:cubicBezTo>
                  <a:pt x="97398" y="5212"/>
                  <a:pt x="92186" y="0"/>
                  <a:pt x="85757" y="0"/>
                </a:cubicBezTo>
                <a:cubicBezTo>
                  <a:pt x="79328" y="0"/>
                  <a:pt x="74116" y="5212"/>
                  <a:pt x="74116" y="11641"/>
                </a:cubicBezTo>
                <a:lnTo>
                  <a:pt x="74116" y="74116"/>
                </a:lnTo>
                <a:lnTo>
                  <a:pt x="11641" y="74116"/>
                </a:lnTo>
                <a:cubicBezTo>
                  <a:pt x="5212" y="74116"/>
                  <a:pt x="0" y="79328"/>
                  <a:pt x="0" y="85757"/>
                </a:cubicBezTo>
                <a:cubicBezTo>
                  <a:pt x="0" y="92186"/>
                  <a:pt x="5212" y="97398"/>
                  <a:pt x="11641" y="97398"/>
                </a:cubicBezTo>
                <a:lnTo>
                  <a:pt x="74116" y="97398"/>
                </a:lnTo>
                <a:lnTo>
                  <a:pt x="74116" y="159873"/>
                </a:lnTo>
                <a:cubicBezTo>
                  <a:pt x="74116" y="166302"/>
                  <a:pt x="79328" y="171514"/>
                  <a:pt x="85757" y="171514"/>
                </a:cubicBezTo>
                <a:cubicBezTo>
                  <a:pt x="92186" y="171514"/>
                  <a:pt x="97398" y="166302"/>
                  <a:pt x="97398" y="159873"/>
                </a:cubicBezTo>
                <a:lnTo>
                  <a:pt x="97398" y="97398"/>
                </a:lnTo>
                <a:lnTo>
                  <a:pt x="159873" y="97398"/>
                </a:lnTo>
                <a:cubicBezTo>
                  <a:pt x="166302" y="97398"/>
                  <a:pt x="171514" y="92186"/>
                  <a:pt x="171514" y="85757"/>
                </a:cubicBezTo>
                <a:cubicBezTo>
                  <a:pt x="171514" y="79328"/>
                  <a:pt x="166302" y="74116"/>
                  <a:pt x="159873" y="74116"/>
                </a:cubicBezTo>
                <a:close/>
              </a:path>
            </a:pathLst>
          </a:custGeom>
          <a:solidFill>
            <a:schemeClr val="accent2"/>
          </a:solidFill>
          <a:ln w="776" cap="flat">
            <a:noFill/>
            <a:prstDash val="solid"/>
            <a:miter/>
          </a:ln>
        </p:spPr>
        <p:txBody>
          <a:bodyPr rtlCol="0" anchor="ctr"/>
          <a:lstStyle/>
          <a:p>
            <a:endParaRPr lang="en-US"/>
          </a:p>
        </p:txBody>
      </p:sp>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221" y="1837208"/>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2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2095" y="2208380"/>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6" name="Rechthoek 5">
            <a:extLst>
              <a:ext uri="{FF2B5EF4-FFF2-40B4-BE49-F238E27FC236}">
                <a16:creationId xmlns:a16="http://schemas.microsoft.com/office/drawing/2014/main" id="{9D2CA62B-96EA-3B43-87C2-EC7954258972}"/>
              </a:ext>
            </a:extLst>
          </p:cNvPr>
          <p:cNvSpPr/>
          <p:nvPr/>
        </p:nvSpPr>
        <p:spPr>
          <a:xfrm>
            <a:off x="5910158" y="3474784"/>
            <a:ext cx="5366041" cy="2809114"/>
          </a:xfrm>
          <a:prstGeom prst="rect">
            <a:avLst/>
          </a:prstGeom>
        </p:spPr>
        <p:txBody>
          <a:bodyPr vert="horz" lIns="91440" tIns="45720" rIns="91440" bIns="45720" rtlCol="0" anchor="t">
            <a:normAutofit/>
          </a:bodyPr>
          <a:lstStyle/>
          <a:p>
            <a:pPr marL="342900" indent="-342900">
              <a:lnSpc>
                <a:spcPct val="90000"/>
              </a:lnSpc>
              <a:spcAft>
                <a:spcPts val="600"/>
              </a:spcAft>
              <a:buFont typeface="Arial" panose="020B0604020202020204" pitchFamily="34" charset="0"/>
              <a:buChar char="•"/>
            </a:pPr>
            <a:r>
              <a:rPr lang="en-US" sz="2000" dirty="0">
                <a:solidFill>
                  <a:schemeClr val="tx1">
                    <a:alpha val="80000"/>
                  </a:schemeClr>
                </a:solidFill>
                <a:hlinkClick r:id="rId4"/>
              </a:rPr>
              <a:t>https://youtu.be/5P65F4NTenk</a:t>
            </a:r>
            <a:endParaRPr lang="en-US" sz="2000" dirty="0">
              <a:solidFill>
                <a:schemeClr val="tx1">
                  <a:alpha val="80000"/>
                </a:schemeClr>
              </a:solidFill>
            </a:endParaRPr>
          </a:p>
          <a:p>
            <a:pPr marL="342900" indent="-342900">
              <a:lnSpc>
                <a:spcPct val="90000"/>
              </a:lnSpc>
              <a:spcAft>
                <a:spcPts val="600"/>
              </a:spcAft>
              <a:buFont typeface="Arial" panose="020B0604020202020204" pitchFamily="34" charset="0"/>
              <a:buChar char="•"/>
            </a:pPr>
            <a:r>
              <a:rPr lang="nl-NL" sz="2000" dirty="0">
                <a:solidFill>
                  <a:srgbClr val="000000"/>
                </a:solidFill>
                <a:hlinkClick r:id="rId5"/>
              </a:rPr>
              <a:t>https://youtu.be/_urC7Udxo9w</a:t>
            </a:r>
            <a:endParaRPr lang="nl-NL" sz="2000" dirty="0">
              <a:solidFill>
                <a:srgbClr val="000000"/>
              </a:solidFill>
            </a:endParaRPr>
          </a:p>
          <a:p>
            <a:pPr marL="342900" indent="-342900">
              <a:lnSpc>
                <a:spcPct val="90000"/>
              </a:lnSpc>
              <a:spcAft>
                <a:spcPts val="600"/>
              </a:spcAft>
              <a:buFont typeface="Arial" panose="020B0604020202020204" pitchFamily="34" charset="0"/>
              <a:buChar char="•"/>
            </a:pPr>
            <a:endParaRPr lang="nl-NL" sz="2000" dirty="0">
              <a:solidFill>
                <a:srgbClr val="000000"/>
              </a:solidFill>
            </a:endParaRPr>
          </a:p>
          <a:p>
            <a:pPr marL="342900" indent="-342900">
              <a:lnSpc>
                <a:spcPct val="90000"/>
              </a:lnSpc>
              <a:spcAft>
                <a:spcPts val="600"/>
              </a:spcAft>
              <a:buFont typeface="Arial" panose="020B0604020202020204" pitchFamily="34" charset="0"/>
              <a:buChar char="•"/>
            </a:pPr>
            <a:r>
              <a:rPr lang="nl-NL" sz="2000" dirty="0">
                <a:solidFill>
                  <a:srgbClr val="000000"/>
                </a:solidFill>
              </a:rPr>
              <a:t>Voorspellingen 10 miljard mensen op aarde</a:t>
            </a:r>
          </a:p>
          <a:p>
            <a:pPr marL="342900" indent="-342900">
              <a:lnSpc>
                <a:spcPct val="90000"/>
              </a:lnSpc>
              <a:spcAft>
                <a:spcPts val="600"/>
              </a:spcAft>
              <a:buFont typeface="Arial" panose="020B0604020202020204" pitchFamily="34" charset="0"/>
              <a:buChar char="•"/>
            </a:pPr>
            <a:r>
              <a:rPr lang="nl-NL" sz="2000" dirty="0">
                <a:solidFill>
                  <a:srgbClr val="000000"/>
                </a:solidFill>
              </a:rPr>
              <a:t>Schatting 2,3 miljard mensen overgewicht of obesitas</a:t>
            </a:r>
          </a:p>
          <a:p>
            <a:pPr>
              <a:lnSpc>
                <a:spcPct val="90000"/>
              </a:lnSpc>
              <a:spcAft>
                <a:spcPts val="600"/>
              </a:spcAft>
            </a:pPr>
            <a:endParaRPr lang="en-US" sz="2000" dirty="0">
              <a:solidFill>
                <a:schemeClr val="tx1">
                  <a:alpha val="80000"/>
                </a:schemeClr>
              </a:solidFill>
            </a:endParaRPr>
          </a:p>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spTree>
    <p:extLst>
      <p:ext uri="{BB962C8B-B14F-4D97-AF65-F5344CB8AC3E}">
        <p14:creationId xmlns:p14="http://schemas.microsoft.com/office/powerpoint/2010/main" val="1244372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9CA169-A2D5-D74C-909E-D61B3C3575ED}"/>
              </a:ext>
            </a:extLst>
          </p:cNvPr>
          <p:cNvSpPr>
            <a:spLocks noGrp="1"/>
          </p:cNvSpPr>
          <p:nvPr>
            <p:ph type="title"/>
          </p:nvPr>
        </p:nvSpPr>
        <p:spPr>
          <a:xfrm>
            <a:off x="4803803" y="1326692"/>
            <a:ext cx="6586491" cy="1286160"/>
          </a:xfrm>
        </p:spPr>
        <p:txBody>
          <a:bodyPr anchor="b">
            <a:noAutofit/>
          </a:bodyPr>
          <a:lstStyle/>
          <a:p>
            <a:br>
              <a:rPr lang="nl-NL" sz="2800"/>
            </a:br>
            <a:r>
              <a:rPr lang="nl-NL" sz="2800"/>
              <a:t>Waar liggen de uitdagingen/problemen voor de toekomst op het gebied van gezondheid?</a:t>
            </a:r>
            <a:br>
              <a:rPr lang="nl-NL" sz="2800"/>
            </a:br>
            <a:br>
              <a:rPr lang="nl-NL" sz="2800"/>
            </a:br>
            <a:endParaRPr lang="nl-NL" sz="2800"/>
          </a:p>
        </p:txBody>
      </p:sp>
      <p:sp>
        <p:nvSpPr>
          <p:cNvPr id="3" name="Tijdelijke aanduiding voor inhoud 2">
            <a:extLst>
              <a:ext uri="{FF2B5EF4-FFF2-40B4-BE49-F238E27FC236}">
                <a16:creationId xmlns:a16="http://schemas.microsoft.com/office/drawing/2014/main" id="{0818013F-3CA4-024C-8D13-C4B7B66D55E5}"/>
              </a:ext>
            </a:extLst>
          </p:cNvPr>
          <p:cNvSpPr>
            <a:spLocks noGrp="1"/>
          </p:cNvSpPr>
          <p:nvPr>
            <p:ph idx="1"/>
          </p:nvPr>
        </p:nvSpPr>
        <p:spPr>
          <a:xfrm>
            <a:off x="4965431" y="2438400"/>
            <a:ext cx="6586489" cy="3785419"/>
          </a:xfrm>
        </p:spPr>
        <p:txBody>
          <a:bodyPr>
            <a:normAutofit/>
          </a:bodyPr>
          <a:lstStyle/>
          <a:p>
            <a:pPr marL="0" indent="0">
              <a:buNone/>
            </a:pPr>
            <a:endParaRPr lang="nl-NL" sz="2000"/>
          </a:p>
          <a:p>
            <a:pPr lvl="1"/>
            <a:r>
              <a:rPr lang="nl-NL" sz="2000"/>
              <a:t>Ga met je groepje op zoek naar de uitdagingen/problemen.</a:t>
            </a:r>
          </a:p>
          <a:p>
            <a:pPr lvl="1"/>
            <a:r>
              <a:rPr lang="nl-NL" sz="2000"/>
              <a:t>Vergeet niet de bronnen te bewaren</a:t>
            </a:r>
          </a:p>
          <a:p>
            <a:pPr lvl="1"/>
            <a:r>
              <a:rPr lang="nl-NL" sz="2000"/>
              <a:t>Stuur mij het lijstje</a:t>
            </a:r>
          </a:p>
        </p:txBody>
      </p:sp>
      <p:pic>
        <p:nvPicPr>
          <p:cNvPr id="5" name="Afbeelding 4" descr="Afbeelding met mes&#10;&#10;Automatisch gegenereerde beschrijving">
            <a:extLst>
              <a:ext uri="{FF2B5EF4-FFF2-40B4-BE49-F238E27FC236}">
                <a16:creationId xmlns:a16="http://schemas.microsoft.com/office/drawing/2014/main" id="{9EBC4457-A2A7-D746-93A0-F83612133D0A}"/>
              </a:ext>
            </a:extLst>
          </p:cNvPr>
          <p:cNvPicPr>
            <a:picLocks noChangeAspect="1"/>
          </p:cNvPicPr>
          <p:nvPr/>
        </p:nvPicPr>
        <p:blipFill rotWithShape="1">
          <a:blip r:embed="rId2">
            <a:extLst>
              <a:ext uri="{28A0092B-C50C-407E-A947-70E740481C1C}">
                <a14:useLocalDpi xmlns:a14="http://schemas.microsoft.com/office/drawing/2010/main" val="0"/>
              </a:ext>
            </a:extLst>
          </a:blip>
          <a:srcRect l="3426" r="219" b="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136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8AFD1-CB19-564C-8253-D183E627F800}"/>
              </a:ext>
            </a:extLst>
          </p:cNvPr>
          <p:cNvSpPr>
            <a:spLocks noGrp="1"/>
          </p:cNvSpPr>
          <p:nvPr>
            <p:ph type="title"/>
          </p:nvPr>
        </p:nvSpPr>
        <p:spPr/>
        <p:txBody>
          <a:bodyPr/>
          <a:lstStyle/>
          <a:p>
            <a:r>
              <a:rPr lang="nl-NL" dirty="0"/>
              <a:t>Room 1</a:t>
            </a:r>
          </a:p>
        </p:txBody>
      </p:sp>
      <p:sp>
        <p:nvSpPr>
          <p:cNvPr id="3" name="Tijdelijke aanduiding voor inhoud 2">
            <a:extLst>
              <a:ext uri="{FF2B5EF4-FFF2-40B4-BE49-F238E27FC236}">
                <a16:creationId xmlns:a16="http://schemas.microsoft.com/office/drawing/2014/main" id="{0BDBB126-C606-B744-86A8-5BD9239E71A5}"/>
              </a:ext>
            </a:extLst>
          </p:cNvPr>
          <p:cNvSpPr>
            <a:spLocks noGrp="1"/>
          </p:cNvSpPr>
          <p:nvPr>
            <p:ph idx="1"/>
          </p:nvPr>
        </p:nvSpPr>
        <p:spPr/>
        <p:txBody>
          <a:bodyPr/>
          <a:lstStyle/>
          <a:p>
            <a:r>
              <a:rPr lang="nl-NL" dirty="0"/>
              <a:t>Klimaatverandering</a:t>
            </a:r>
          </a:p>
          <a:p>
            <a:r>
              <a:rPr lang="nl-NL" dirty="0"/>
              <a:t>Effect van hitte op gezondheid</a:t>
            </a:r>
          </a:p>
          <a:p>
            <a:r>
              <a:rPr lang="nl-NL" dirty="0"/>
              <a:t>Effecten van plastic op onze gezondheid</a:t>
            </a:r>
          </a:p>
          <a:p>
            <a:r>
              <a:rPr lang="nl-NL" dirty="0"/>
              <a:t>Dagelijkse leefpatronen gekoppeld aan technologie</a:t>
            </a:r>
          </a:p>
          <a:p>
            <a:r>
              <a:rPr lang="nl-NL" dirty="0"/>
              <a:t>Grote verschillen tussen gezonde en ongezonde mensen</a:t>
            </a:r>
          </a:p>
        </p:txBody>
      </p:sp>
    </p:spTree>
    <p:extLst>
      <p:ext uri="{BB962C8B-B14F-4D97-AF65-F5344CB8AC3E}">
        <p14:creationId xmlns:p14="http://schemas.microsoft.com/office/powerpoint/2010/main" val="265807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3BBBF-3B82-6E46-BC55-56C2B787D3EA}"/>
              </a:ext>
            </a:extLst>
          </p:cNvPr>
          <p:cNvSpPr>
            <a:spLocks noGrp="1"/>
          </p:cNvSpPr>
          <p:nvPr>
            <p:ph type="title"/>
          </p:nvPr>
        </p:nvSpPr>
        <p:spPr/>
        <p:txBody>
          <a:bodyPr/>
          <a:lstStyle/>
          <a:p>
            <a:r>
              <a:rPr lang="nl-NL" dirty="0"/>
              <a:t>Room 2</a:t>
            </a:r>
          </a:p>
        </p:txBody>
      </p:sp>
      <p:sp>
        <p:nvSpPr>
          <p:cNvPr id="3" name="Tijdelijke aanduiding voor inhoud 2">
            <a:extLst>
              <a:ext uri="{FF2B5EF4-FFF2-40B4-BE49-F238E27FC236}">
                <a16:creationId xmlns:a16="http://schemas.microsoft.com/office/drawing/2014/main" id="{118756D1-3E90-674A-A0CF-A617282B9BB3}"/>
              </a:ext>
            </a:extLst>
          </p:cNvPr>
          <p:cNvSpPr>
            <a:spLocks noGrp="1"/>
          </p:cNvSpPr>
          <p:nvPr>
            <p:ph idx="1"/>
          </p:nvPr>
        </p:nvSpPr>
        <p:spPr/>
        <p:txBody>
          <a:bodyPr>
            <a:normAutofit/>
          </a:bodyPr>
          <a:lstStyle/>
          <a:p>
            <a:r>
              <a:rPr lang="nl-NL" dirty="0">
                <a:hlinkClick r:id="rId2"/>
              </a:rPr>
              <a:t>https://www.rivm.nl/over-het-rivm/kennis-en-kunde/strategisch-programma-rivm/leefomgeving-en-gezondheid</a:t>
            </a:r>
            <a:endParaRPr lang="nl-NL" dirty="0"/>
          </a:p>
          <a:p>
            <a:r>
              <a:rPr lang="nl-NL" dirty="0">
                <a:hlinkClick r:id="rId3"/>
              </a:rPr>
              <a:t>https://www.icthealth.nl/nieuws/zorgmedewerkers-vrezen-verlies-baan-door-digitalisering-robotisering/</a:t>
            </a:r>
            <a:endParaRPr lang="nl-NL" dirty="0"/>
          </a:p>
          <a:p>
            <a:r>
              <a:rPr lang="nl-NL" dirty="0">
                <a:hlinkClick r:id="rId4"/>
              </a:rPr>
              <a:t>https://www.hkp.nl/whitepaper/top3-uitdagingen-in-de-zorg/</a:t>
            </a:r>
            <a:endParaRPr lang="nl-NL" dirty="0"/>
          </a:p>
          <a:p>
            <a:r>
              <a:rPr lang="nl-NL" dirty="0">
                <a:hlinkClick r:id="rId5"/>
              </a:rPr>
              <a:t>https://www.tijd.be/politiek-economie/internationaal/algemeen/10-uitdagingen-voor-het-nieuwe-decennium/10195797.html</a:t>
            </a:r>
            <a:endParaRPr lang="nl-NL" dirty="0"/>
          </a:p>
          <a:p>
            <a:endParaRPr lang="nl-NL" dirty="0"/>
          </a:p>
        </p:txBody>
      </p:sp>
    </p:spTree>
    <p:extLst>
      <p:ext uri="{BB962C8B-B14F-4D97-AF65-F5344CB8AC3E}">
        <p14:creationId xmlns:p14="http://schemas.microsoft.com/office/powerpoint/2010/main" val="323909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88EA86-4F7F-3148-8D01-5F5C75E6D94D}"/>
              </a:ext>
            </a:extLst>
          </p:cNvPr>
          <p:cNvSpPr>
            <a:spLocks noGrp="1"/>
          </p:cNvSpPr>
          <p:nvPr>
            <p:ph type="title"/>
          </p:nvPr>
        </p:nvSpPr>
        <p:spPr/>
        <p:txBody>
          <a:bodyPr/>
          <a:lstStyle/>
          <a:p>
            <a:r>
              <a:rPr lang="nl-NL" dirty="0"/>
              <a:t>Room 3</a:t>
            </a:r>
          </a:p>
        </p:txBody>
      </p:sp>
      <p:sp>
        <p:nvSpPr>
          <p:cNvPr id="3" name="Tijdelijke aanduiding voor inhoud 2">
            <a:extLst>
              <a:ext uri="{FF2B5EF4-FFF2-40B4-BE49-F238E27FC236}">
                <a16:creationId xmlns:a16="http://schemas.microsoft.com/office/drawing/2014/main" id="{5DB6BAB9-0A36-AC47-B638-B4B10D80778A}"/>
              </a:ext>
            </a:extLst>
          </p:cNvPr>
          <p:cNvSpPr>
            <a:spLocks noGrp="1"/>
          </p:cNvSpPr>
          <p:nvPr>
            <p:ph idx="1"/>
          </p:nvPr>
        </p:nvSpPr>
        <p:spPr/>
        <p:txBody>
          <a:bodyPr>
            <a:normAutofit fontScale="77500" lnSpcReduction="20000"/>
          </a:bodyPr>
          <a:lstStyle/>
          <a:p>
            <a:r>
              <a:rPr lang="nl-NL" dirty="0"/>
              <a:t>Vereenzaming: In een gemeenschap wonen. Community</a:t>
            </a:r>
          </a:p>
          <a:p>
            <a:r>
              <a:rPr lang="nl-NL" dirty="0"/>
              <a:t>Gezond thuiswerken</a:t>
            </a:r>
          </a:p>
          <a:p>
            <a:r>
              <a:rPr lang="nl-NL" dirty="0"/>
              <a:t>Voedselverspilling</a:t>
            </a:r>
          </a:p>
          <a:p>
            <a:r>
              <a:rPr lang="nl-NL" dirty="0"/>
              <a:t>Voedselzekerheid</a:t>
            </a:r>
          </a:p>
          <a:p>
            <a:r>
              <a:rPr lang="nl-NL" dirty="0"/>
              <a:t>Gezonde duurzame voeding en verzorgingsproducten</a:t>
            </a:r>
          </a:p>
          <a:p>
            <a:r>
              <a:rPr lang="nl-NL" dirty="0"/>
              <a:t>Voedselsysteem aanpassen</a:t>
            </a:r>
          </a:p>
          <a:p>
            <a:r>
              <a:rPr lang="nl-NL" dirty="0"/>
              <a:t>Vermindering in consumptie van dierlijke producten </a:t>
            </a:r>
          </a:p>
          <a:p>
            <a:r>
              <a:rPr lang="nl-NL" dirty="0"/>
              <a:t>Een machine die kan berekenen hoeveel voedingstoffen je heb opgenomen (of je ze goed kan opnemen) en hoeveel (specifiek voor jou) je nog nodig hebt. Dus die dat echt in het lichaam kan zien en berekenen</a:t>
            </a:r>
          </a:p>
          <a:p>
            <a:r>
              <a:rPr lang="nl-NL" dirty="0"/>
              <a:t>Robot als coach die precies kan zien hoeveel jij moet bewegen om in gezonde conditie te zijn (of om jou persoonlijke doel te behalen)</a:t>
            </a:r>
          </a:p>
          <a:p>
            <a:r>
              <a:rPr lang="nl-NL" dirty="0"/>
              <a:t>​ Insecten eten</a:t>
            </a:r>
          </a:p>
          <a:p>
            <a:endParaRPr lang="nl-NL" dirty="0"/>
          </a:p>
          <a:p>
            <a:endParaRPr lang="nl-NL" dirty="0"/>
          </a:p>
        </p:txBody>
      </p:sp>
    </p:spTree>
    <p:extLst>
      <p:ext uri="{BB962C8B-B14F-4D97-AF65-F5344CB8AC3E}">
        <p14:creationId xmlns:p14="http://schemas.microsoft.com/office/powerpoint/2010/main" val="297864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AFF79F-C12F-1B49-88E7-0DEEE34A61DC}"/>
              </a:ext>
            </a:extLst>
          </p:cNvPr>
          <p:cNvSpPr>
            <a:spLocks noGrp="1"/>
          </p:cNvSpPr>
          <p:nvPr>
            <p:ph type="title"/>
          </p:nvPr>
        </p:nvSpPr>
        <p:spPr>
          <a:xfrm>
            <a:off x="838200" y="-72233"/>
            <a:ext cx="10515600" cy="1325563"/>
          </a:xfrm>
        </p:spPr>
        <p:txBody>
          <a:bodyPr/>
          <a:lstStyle/>
          <a:p>
            <a:r>
              <a:rPr lang="nl-NL" dirty="0"/>
              <a:t>Room 4</a:t>
            </a:r>
          </a:p>
        </p:txBody>
      </p:sp>
      <p:sp>
        <p:nvSpPr>
          <p:cNvPr id="3" name="Tijdelijke aanduiding voor inhoud 2">
            <a:extLst>
              <a:ext uri="{FF2B5EF4-FFF2-40B4-BE49-F238E27FC236}">
                <a16:creationId xmlns:a16="http://schemas.microsoft.com/office/drawing/2014/main" id="{838D8376-C0C0-1D43-848E-474E9EE7CF21}"/>
              </a:ext>
            </a:extLst>
          </p:cNvPr>
          <p:cNvSpPr>
            <a:spLocks noGrp="1"/>
          </p:cNvSpPr>
          <p:nvPr>
            <p:ph idx="1"/>
          </p:nvPr>
        </p:nvSpPr>
        <p:spPr>
          <a:xfrm>
            <a:off x="838200" y="770024"/>
            <a:ext cx="10515600" cy="5878749"/>
          </a:xfrm>
        </p:spPr>
        <p:txBody>
          <a:bodyPr>
            <a:normAutofit fontScale="92500" lnSpcReduction="10000"/>
          </a:bodyPr>
          <a:lstStyle/>
          <a:p>
            <a:r>
              <a:rPr lang="nl-NL" dirty="0">
                <a:hlinkClick r:id="rId3"/>
              </a:rPr>
              <a:t>https://www.icthealth.nl/online-magazine/editie-06-2020/zijn-sociale-robots-de-lifestyle-coaches-van-de-toekomst/</a:t>
            </a:r>
            <a:endParaRPr lang="nl-NL" dirty="0"/>
          </a:p>
          <a:p>
            <a:r>
              <a:rPr lang="nl-NL" dirty="0">
                <a:hlinkClick r:id="rId4"/>
              </a:rPr>
              <a:t>https://www.vtv2018.nl/belangrijkste-ontwikkelingen#themaverkenning-3</a:t>
            </a:r>
            <a:endParaRPr lang="nl-NL" dirty="0"/>
          </a:p>
          <a:p>
            <a:r>
              <a:rPr lang="nl-NL" dirty="0">
                <a:hlinkClick r:id="rId5"/>
              </a:rPr>
              <a:t>https://www.vtv2018.nl/gezondheid</a:t>
            </a:r>
            <a:endParaRPr lang="nl-NL" dirty="0"/>
          </a:p>
          <a:p>
            <a:r>
              <a:rPr lang="nl-NL" dirty="0">
                <a:hlinkClick r:id="rId6"/>
              </a:rPr>
              <a:t>https://www2.deloitte.com/nl/nl/pages/publieke-sector/articles/de-gezondheidszorg-toekomst-van-nederland.html</a:t>
            </a:r>
            <a:endParaRPr lang="nl-NL" dirty="0"/>
          </a:p>
          <a:p>
            <a:r>
              <a:rPr lang="nl-NL" dirty="0">
                <a:hlinkClick r:id="rId7"/>
              </a:rPr>
              <a:t>https://wisdomofthecrowd.nl/startpagina/trends/gezondheid-zorg/</a:t>
            </a:r>
            <a:endParaRPr lang="nl-NL" dirty="0"/>
          </a:p>
          <a:p>
            <a:r>
              <a:rPr lang="nl-NL" dirty="0">
                <a:hlinkClick r:id="rId8"/>
              </a:rPr>
              <a:t>https://www.parool.nl/nieuws/wat-gaan-we-in-de-toekomst-eten~be94e2a9/</a:t>
            </a:r>
            <a:endParaRPr lang="nl-NL" dirty="0"/>
          </a:p>
          <a:p>
            <a:r>
              <a:rPr lang="nl-NL" dirty="0">
                <a:hlinkClick r:id="rId9"/>
              </a:rPr>
              <a:t>https://www.blikopnieuws.nl/gezondheid/252149/gezonde-leefstijl-voorkomt-9-tot-16-miljoen-alzheimerpatienten-in-2050.html</a:t>
            </a:r>
            <a:endParaRPr lang="nl-NL" dirty="0"/>
          </a:p>
          <a:p>
            <a:r>
              <a:rPr lang="nl-NL" dirty="0">
                <a:hlinkClick r:id="rId10"/>
              </a:rPr>
              <a:t>https://www.maxvandaag.nl/sessies/themas/geld-werk-recht/een-kijkje-in-de-toekomst-zo-ziet-nederland-er-in-2035-uit/</a:t>
            </a:r>
            <a:endParaRPr lang="nl-NL" dirty="0"/>
          </a:p>
          <a:p>
            <a:r>
              <a:rPr lang="nl-NL" dirty="0" err="1"/>
              <a:t>https</a:t>
            </a:r>
            <a:r>
              <a:rPr lang="nl-NL" dirty="0"/>
              <a:t>://</a:t>
            </a:r>
            <a:r>
              <a:rPr lang="nl-NL" dirty="0" err="1"/>
              <a:t>www.voedingonline.nl</a:t>
            </a:r>
            <a:r>
              <a:rPr lang="nl-NL" dirty="0"/>
              <a:t>/page/Nieuws/Bericht/2354/Aantal-dementerenden-in-Europa-verdubbelt-tot-2050</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610968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B62F4-A9E0-F349-ADFA-0392E8885866}"/>
              </a:ext>
            </a:extLst>
          </p:cNvPr>
          <p:cNvSpPr>
            <a:spLocks noGrp="1"/>
          </p:cNvSpPr>
          <p:nvPr>
            <p:ph type="title"/>
          </p:nvPr>
        </p:nvSpPr>
        <p:spPr/>
        <p:txBody>
          <a:bodyPr/>
          <a:lstStyle/>
          <a:p>
            <a:r>
              <a:rPr lang="nl-NL" dirty="0"/>
              <a:t>Samenvatting room 4</a:t>
            </a:r>
          </a:p>
        </p:txBody>
      </p:sp>
      <p:sp>
        <p:nvSpPr>
          <p:cNvPr id="3" name="Tijdelijke aanduiding voor inhoud 2">
            <a:extLst>
              <a:ext uri="{FF2B5EF4-FFF2-40B4-BE49-F238E27FC236}">
                <a16:creationId xmlns:a16="http://schemas.microsoft.com/office/drawing/2014/main" id="{67862618-2EAB-A543-81FE-8118FFDD6091}"/>
              </a:ext>
            </a:extLst>
          </p:cNvPr>
          <p:cNvSpPr>
            <a:spLocks noGrp="1"/>
          </p:cNvSpPr>
          <p:nvPr>
            <p:ph idx="1"/>
          </p:nvPr>
        </p:nvSpPr>
        <p:spPr/>
        <p:txBody>
          <a:bodyPr/>
          <a:lstStyle/>
          <a:p>
            <a:r>
              <a:rPr lang="nl-NL" dirty="0"/>
              <a:t>In 2050 moeten we 10 á 11 miljard mensen voorzien van voeding, mét behoud van de aarde - Als we doorgaan zoals we doen, hebben 2,3 miljard mensen van de 10 miljard mensen overgewicht - Het aantal dementerende verdubbelt zich in de komende 30 jaar tot 18,8 miljoen. </a:t>
            </a:r>
          </a:p>
        </p:txBody>
      </p:sp>
    </p:spTree>
    <p:extLst>
      <p:ext uri="{BB962C8B-B14F-4D97-AF65-F5344CB8AC3E}">
        <p14:creationId xmlns:p14="http://schemas.microsoft.com/office/powerpoint/2010/main" val="2105734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29398BB-6F62-472B-88B2-8D942FEB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3C0D298-47AC-4912-8022-B969E5732C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6430" y="626107"/>
            <a:ext cx="1128382" cy="847206"/>
            <a:chOff x="5307830" y="325570"/>
            <a:chExt cx="1128382" cy="847206"/>
          </a:xfrm>
        </p:grpSpPr>
        <p:sp>
          <p:nvSpPr>
            <p:cNvPr id="28" name="Freeform 5">
              <a:extLst>
                <a:ext uri="{FF2B5EF4-FFF2-40B4-BE49-F238E27FC236}">
                  <a16:creationId xmlns:a16="http://schemas.microsoft.com/office/drawing/2014/main" id="{F8ED9F95-2ADE-4C89-BD97-AF7DB8DB36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9" name="Freeform 5">
              <a:extLst>
                <a:ext uri="{FF2B5EF4-FFF2-40B4-BE49-F238E27FC236}">
                  <a16:creationId xmlns:a16="http://schemas.microsoft.com/office/drawing/2014/main" id="{1DD52534-E915-42C0-890A-5B19A15B5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1" name="Freeform 5">
            <a:extLst>
              <a:ext uri="{FF2B5EF4-FFF2-40B4-BE49-F238E27FC236}">
                <a16:creationId xmlns:a16="http://schemas.microsoft.com/office/drawing/2014/main" id="{01F1CEA4-5DA0-41E1-A743-4F227AE62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58811" y="1645694"/>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Shape 32">
            <a:extLst>
              <a:ext uri="{FF2B5EF4-FFF2-40B4-BE49-F238E27FC236}">
                <a16:creationId xmlns:a16="http://schemas.microsoft.com/office/drawing/2014/main" id="{07D1A722-B699-4DA0-B7AC-F06CC81A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9502" y="626107"/>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 name="Titel 1">
            <a:extLst>
              <a:ext uri="{FF2B5EF4-FFF2-40B4-BE49-F238E27FC236}">
                <a16:creationId xmlns:a16="http://schemas.microsoft.com/office/drawing/2014/main" id="{077EB3C4-CF84-E342-93E0-2FF9D599817E}"/>
              </a:ext>
            </a:extLst>
          </p:cNvPr>
          <p:cNvSpPr>
            <a:spLocks noGrp="1"/>
          </p:cNvSpPr>
          <p:nvPr>
            <p:ph type="ctrTitle"/>
          </p:nvPr>
        </p:nvSpPr>
        <p:spPr>
          <a:xfrm>
            <a:off x="966430" y="3450865"/>
            <a:ext cx="6006864" cy="1566407"/>
          </a:xfrm>
        </p:spPr>
        <p:txBody>
          <a:bodyPr anchor="b">
            <a:normAutofit/>
          </a:bodyPr>
          <a:lstStyle/>
          <a:p>
            <a:pPr algn="l"/>
            <a:r>
              <a:rPr lang="nl-NL" sz="4200" dirty="0"/>
              <a:t>Deze uitdagingen vanuit verschillende invalshoeken</a:t>
            </a:r>
          </a:p>
        </p:txBody>
      </p:sp>
      <p:pic>
        <p:nvPicPr>
          <p:cNvPr id="11" name="Afbeelding 10" descr="Afbeelding met koelkast&#10;&#10;Automatisch gegenereerde beschrijving">
            <a:extLst>
              <a:ext uri="{FF2B5EF4-FFF2-40B4-BE49-F238E27FC236}">
                <a16:creationId xmlns:a16="http://schemas.microsoft.com/office/drawing/2014/main" id="{A15C9587-1A02-424C-A272-2A63B9777577}"/>
              </a:ext>
            </a:extLst>
          </p:cNvPr>
          <p:cNvPicPr>
            <a:picLocks noChangeAspect="1"/>
          </p:cNvPicPr>
          <p:nvPr/>
        </p:nvPicPr>
        <p:blipFill>
          <a:blip r:embed="rId2"/>
          <a:stretch>
            <a:fillRect/>
          </a:stretch>
        </p:blipFill>
        <p:spPr>
          <a:xfrm>
            <a:off x="5093601" y="1100995"/>
            <a:ext cx="1846470" cy="1846470"/>
          </a:xfrm>
          <a:prstGeom prst="rect">
            <a:avLst/>
          </a:prstGeom>
        </p:spPr>
      </p:pic>
      <p:pic>
        <p:nvPicPr>
          <p:cNvPr id="9" name="Afbeelding 8" descr="Afbeelding met binnen, tafel, klein, kop&#10;&#10;Automatisch gegenereerde beschrijving">
            <a:extLst>
              <a:ext uri="{FF2B5EF4-FFF2-40B4-BE49-F238E27FC236}">
                <a16:creationId xmlns:a16="http://schemas.microsoft.com/office/drawing/2014/main" id="{2DED8349-4221-9847-9199-F74DEB8EA20F}"/>
              </a:ext>
            </a:extLst>
          </p:cNvPr>
          <p:cNvPicPr>
            <a:picLocks noChangeAspect="1"/>
          </p:cNvPicPr>
          <p:nvPr/>
        </p:nvPicPr>
        <p:blipFill>
          <a:blip r:embed="rId3"/>
          <a:stretch>
            <a:fillRect/>
          </a:stretch>
        </p:blipFill>
        <p:spPr>
          <a:xfrm>
            <a:off x="7946675" y="2183640"/>
            <a:ext cx="2713512" cy="3039133"/>
          </a:xfrm>
          <a:prstGeom prst="rect">
            <a:avLst/>
          </a:prstGeom>
        </p:spPr>
      </p:pic>
    </p:spTree>
    <p:extLst>
      <p:ext uri="{BB962C8B-B14F-4D97-AF65-F5344CB8AC3E}">
        <p14:creationId xmlns:p14="http://schemas.microsoft.com/office/powerpoint/2010/main" val="1130794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0E0FD0-E01A-42AA-BEE3-496A4610A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EFAF2C4E-3BD6-41FD-8260-0E6D29480E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0" name="Freeform 5">
              <a:extLst>
                <a:ext uri="{FF2B5EF4-FFF2-40B4-BE49-F238E27FC236}">
                  <a16:creationId xmlns:a16="http://schemas.microsoft.com/office/drawing/2014/main" id="{1DB343BC-19E1-48C4-97C1-33E11352C9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6">
              <a:extLst>
                <a:ext uri="{FF2B5EF4-FFF2-40B4-BE49-F238E27FC236}">
                  <a16:creationId xmlns:a16="http://schemas.microsoft.com/office/drawing/2014/main" id="{C2002746-CABE-40D4-BA5F-FBB726EB00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7">
              <a:extLst>
                <a:ext uri="{FF2B5EF4-FFF2-40B4-BE49-F238E27FC236}">
                  <a16:creationId xmlns:a16="http://schemas.microsoft.com/office/drawing/2014/main" id="{1127C144-F766-4A0A-9BA0-B4D0FCF45A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8">
              <a:extLst>
                <a:ext uri="{FF2B5EF4-FFF2-40B4-BE49-F238E27FC236}">
                  <a16:creationId xmlns:a16="http://schemas.microsoft.com/office/drawing/2014/main" id="{8AD62591-BFA9-4EBB-81DA-80B061033A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9">
              <a:extLst>
                <a:ext uri="{FF2B5EF4-FFF2-40B4-BE49-F238E27FC236}">
                  <a16:creationId xmlns:a16="http://schemas.microsoft.com/office/drawing/2014/main" id="{1EB2F2E8-904D-4199-B640-D416948A3B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0">
              <a:extLst>
                <a:ext uri="{FF2B5EF4-FFF2-40B4-BE49-F238E27FC236}">
                  <a16:creationId xmlns:a16="http://schemas.microsoft.com/office/drawing/2014/main" id="{0FCD4787-A6AB-4C74-A8A6-63B217CDFC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1">
              <a:extLst>
                <a:ext uri="{FF2B5EF4-FFF2-40B4-BE49-F238E27FC236}">
                  <a16:creationId xmlns:a16="http://schemas.microsoft.com/office/drawing/2014/main" id="{111BC28C-C2AE-481B-86AF-88452147B2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2">
              <a:extLst>
                <a:ext uri="{FF2B5EF4-FFF2-40B4-BE49-F238E27FC236}">
                  <a16:creationId xmlns:a16="http://schemas.microsoft.com/office/drawing/2014/main" id="{52635308-4B6E-44E7-AA4F-E8543C0724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3">
              <a:extLst>
                <a:ext uri="{FF2B5EF4-FFF2-40B4-BE49-F238E27FC236}">
                  <a16:creationId xmlns:a16="http://schemas.microsoft.com/office/drawing/2014/main" id="{6E0C6D57-9617-477F-B5A8-ED315CD2AA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4">
              <a:extLst>
                <a:ext uri="{FF2B5EF4-FFF2-40B4-BE49-F238E27FC236}">
                  <a16:creationId xmlns:a16="http://schemas.microsoft.com/office/drawing/2014/main" id="{7C7F4F31-E043-4559-9CF7-6CEEE3D127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5">
              <a:extLst>
                <a:ext uri="{FF2B5EF4-FFF2-40B4-BE49-F238E27FC236}">
                  <a16:creationId xmlns:a16="http://schemas.microsoft.com/office/drawing/2014/main" id="{AFD273C2-8674-4741-BBE1-92920B4C7A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6">
              <a:extLst>
                <a:ext uri="{FF2B5EF4-FFF2-40B4-BE49-F238E27FC236}">
                  <a16:creationId xmlns:a16="http://schemas.microsoft.com/office/drawing/2014/main" id="{6B32B95E-E1A9-4100-8A3C-674EA45B1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7">
              <a:extLst>
                <a:ext uri="{FF2B5EF4-FFF2-40B4-BE49-F238E27FC236}">
                  <a16:creationId xmlns:a16="http://schemas.microsoft.com/office/drawing/2014/main" id="{EF70156E-E70C-4E32-9FD7-ABC13FFC6A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8">
              <a:extLst>
                <a:ext uri="{FF2B5EF4-FFF2-40B4-BE49-F238E27FC236}">
                  <a16:creationId xmlns:a16="http://schemas.microsoft.com/office/drawing/2014/main" id="{AE9E8F70-D7CD-4FCB-88E6-D115F6CFF5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9">
              <a:extLst>
                <a:ext uri="{FF2B5EF4-FFF2-40B4-BE49-F238E27FC236}">
                  <a16:creationId xmlns:a16="http://schemas.microsoft.com/office/drawing/2014/main" id="{B0623E0F-81A1-4C69-8580-F0563F850E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20">
              <a:extLst>
                <a:ext uri="{FF2B5EF4-FFF2-40B4-BE49-F238E27FC236}">
                  <a16:creationId xmlns:a16="http://schemas.microsoft.com/office/drawing/2014/main" id="{F34D4B52-2495-40D0-873E-BB78FDC9BF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21">
              <a:extLst>
                <a:ext uri="{FF2B5EF4-FFF2-40B4-BE49-F238E27FC236}">
                  <a16:creationId xmlns:a16="http://schemas.microsoft.com/office/drawing/2014/main" id="{0A390F6B-C8FE-4CDB-951A-C2981613B3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2">
              <a:extLst>
                <a:ext uri="{FF2B5EF4-FFF2-40B4-BE49-F238E27FC236}">
                  <a16:creationId xmlns:a16="http://schemas.microsoft.com/office/drawing/2014/main" id="{71730B8B-E24B-41B2-80C4-442AF4E16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3">
              <a:extLst>
                <a:ext uri="{FF2B5EF4-FFF2-40B4-BE49-F238E27FC236}">
                  <a16:creationId xmlns:a16="http://schemas.microsoft.com/office/drawing/2014/main" id="{7DFBA020-4DDB-4DC2-8CA5-419E2E0680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Rectangle 39">
            <a:extLst>
              <a:ext uri="{FF2B5EF4-FFF2-40B4-BE49-F238E27FC236}">
                <a16:creationId xmlns:a16="http://schemas.microsoft.com/office/drawing/2014/main" id="{2B4AA918-548F-49D9-A68C-A0F399AFF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06"/>
            <a:ext cx="6097366"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ijdelijke aanduiding voor inhoud 4" descr="Afbeelding met schermafbeelding&#10;&#10;Automatisch gegenereerde beschrijving">
            <a:extLst>
              <a:ext uri="{FF2B5EF4-FFF2-40B4-BE49-F238E27FC236}">
                <a16:creationId xmlns:a16="http://schemas.microsoft.com/office/drawing/2014/main" id="{DD82709F-5DA8-2F47-8607-288C4F0DFDC5}"/>
              </a:ext>
            </a:extLst>
          </p:cNvPr>
          <p:cNvPicPr>
            <a:picLocks noGrp="1" noChangeAspect="1"/>
          </p:cNvPicPr>
          <p:nvPr>
            <p:ph idx="4294967295"/>
          </p:nvPr>
        </p:nvPicPr>
        <p:blipFill>
          <a:blip r:embed="rId2"/>
          <a:stretch>
            <a:fillRect/>
          </a:stretch>
        </p:blipFill>
        <p:spPr>
          <a:xfrm>
            <a:off x="451059" y="313967"/>
            <a:ext cx="5195620" cy="6222301"/>
          </a:xfrm>
          <a:prstGeom prst="rect">
            <a:avLst/>
          </a:prstGeom>
          <a:ln w="9525">
            <a:noFill/>
          </a:ln>
        </p:spPr>
      </p:pic>
      <p:grpSp>
        <p:nvGrpSpPr>
          <p:cNvPr id="42" name="Group 41">
            <a:extLst>
              <a:ext uri="{FF2B5EF4-FFF2-40B4-BE49-F238E27FC236}">
                <a16:creationId xmlns:a16="http://schemas.microsoft.com/office/drawing/2014/main" id="{3B7EA7B9-51B8-423F-8087-A19127C8CC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12791" y="1186483"/>
            <a:ext cx="4473771" cy="4477933"/>
            <a:chOff x="807084" y="1186483"/>
            <a:chExt cx="4473771" cy="4477933"/>
          </a:xfrm>
        </p:grpSpPr>
        <p:sp>
          <p:nvSpPr>
            <p:cNvPr id="43" name="Rectangle 42">
              <a:extLst>
                <a:ext uri="{FF2B5EF4-FFF2-40B4-BE49-F238E27FC236}">
                  <a16:creationId xmlns:a16="http://schemas.microsoft.com/office/drawing/2014/main" id="{629223A0-9862-4C09-9383-1006F7871A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Isosceles Triangle 39">
              <a:extLst>
                <a:ext uri="{FF2B5EF4-FFF2-40B4-BE49-F238E27FC236}">
                  <a16:creationId xmlns:a16="http://schemas.microsoft.com/office/drawing/2014/main" id="{C76A19EA-2571-4F11-8795-7F9157CB4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52D42680-C1B3-49AB-9E25-BE68CAF79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el 1">
            <a:extLst>
              <a:ext uri="{FF2B5EF4-FFF2-40B4-BE49-F238E27FC236}">
                <a16:creationId xmlns:a16="http://schemas.microsoft.com/office/drawing/2014/main" id="{8E9A3DC8-F5FB-E241-B693-CF63322E1D10}"/>
              </a:ext>
            </a:extLst>
          </p:cNvPr>
          <p:cNvSpPr>
            <a:spLocks noGrp="1"/>
          </p:cNvSpPr>
          <p:nvPr>
            <p:ph type="title" idx="4294967295"/>
          </p:nvPr>
        </p:nvSpPr>
        <p:spPr>
          <a:xfrm>
            <a:off x="7001122" y="2074730"/>
            <a:ext cx="4299456" cy="2053921"/>
          </a:xfrm>
        </p:spPr>
        <p:txBody>
          <a:bodyPr vert="horz" lIns="91440" tIns="45720" rIns="91440" bIns="45720" rtlCol="0" anchor="b">
            <a:normAutofit/>
          </a:bodyPr>
          <a:lstStyle/>
          <a:p>
            <a:pPr algn="ctr"/>
            <a:r>
              <a:rPr lang="en-US" sz="5400" kern="1200">
                <a:solidFill>
                  <a:srgbClr val="FFFFFF"/>
                </a:solidFill>
                <a:latin typeface="+mj-lt"/>
                <a:ea typeface="+mj-ea"/>
                <a:cs typeface="+mj-cs"/>
              </a:rPr>
              <a:t>De denkhoeden</a:t>
            </a:r>
          </a:p>
        </p:txBody>
      </p:sp>
    </p:spTree>
    <p:extLst>
      <p:ext uri="{BB962C8B-B14F-4D97-AF65-F5344CB8AC3E}">
        <p14:creationId xmlns:p14="http://schemas.microsoft.com/office/powerpoint/2010/main" val="136895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1EE84F2-EDB3-064A-9CB2-AE884C66B70F}"/>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dirty="0" err="1"/>
              <a:t>Positieve</a:t>
            </a:r>
            <a:r>
              <a:rPr lang="en-US" dirty="0"/>
              <a:t> GEZONDHEID</a:t>
            </a:r>
            <a:br>
              <a:rPr lang="en-US" dirty="0"/>
            </a:br>
            <a:endParaRPr lang="en-US" dirty="0"/>
          </a:p>
        </p:txBody>
      </p:sp>
      <p:sp>
        <p:nvSpPr>
          <p:cNvPr id="7" name="Tijdelijke aanduiding voor inhoud 6">
            <a:extLst>
              <a:ext uri="{FF2B5EF4-FFF2-40B4-BE49-F238E27FC236}">
                <a16:creationId xmlns:a16="http://schemas.microsoft.com/office/drawing/2014/main" id="{78CCC7F6-0D7F-E744-B668-64733DCB0962}"/>
              </a:ext>
            </a:extLst>
          </p:cNvPr>
          <p:cNvSpPr>
            <a:spLocks noGrp="1"/>
          </p:cNvSpPr>
          <p:nvPr>
            <p:ph sz="half" idx="2"/>
          </p:nvPr>
        </p:nvSpPr>
        <p:spPr>
          <a:xfrm>
            <a:off x="793661" y="2599509"/>
            <a:ext cx="4530898" cy="3639450"/>
          </a:xfrm>
        </p:spPr>
        <p:txBody>
          <a:bodyPr vert="horz" lIns="91440" tIns="45720" rIns="91440" bIns="45720" rtlCol="0" anchor="ctr">
            <a:normAutofit/>
          </a:bodyPr>
          <a:lstStyle/>
          <a:p>
            <a:pPr marL="457200"/>
            <a:r>
              <a:rPr lang="en-US" sz="2000"/>
              <a:t>Hoe voel ik me lichamelijk?</a:t>
            </a:r>
          </a:p>
          <a:p>
            <a:pPr marL="457200"/>
            <a:r>
              <a:rPr lang="en-US" sz="2000"/>
              <a:t>Hoe gaat het mentaal met me?</a:t>
            </a:r>
          </a:p>
          <a:p>
            <a:pPr marL="457200"/>
            <a:r>
              <a:rPr lang="en-US" sz="2000"/>
              <a:t>Hoeveel vertrouwen heb ik in mijn eigen toekomst?</a:t>
            </a:r>
          </a:p>
          <a:p>
            <a:pPr marL="457200"/>
            <a:r>
              <a:rPr lang="en-US" sz="2000"/>
              <a:t>Lukt het me te genieten van het leven?</a:t>
            </a:r>
          </a:p>
          <a:p>
            <a:pPr marL="457200"/>
            <a:r>
              <a:rPr lang="en-US" sz="2000"/>
              <a:t>In hoeverre kan ik meedoen in de samenleving?</a:t>
            </a:r>
          </a:p>
          <a:p>
            <a:pPr marL="457200"/>
            <a:r>
              <a:rPr lang="en-US" sz="2000"/>
              <a:t>Hoe ziet mijn dagelijks leven eruit?</a:t>
            </a:r>
          </a:p>
          <a:p>
            <a:endParaRPr lang="en-US" sz="2000" dirty="0"/>
          </a:p>
        </p:txBody>
      </p:sp>
      <p:pic>
        <p:nvPicPr>
          <p:cNvPr id="12" name="Tijdelijke aanduiding voor inhoud 11" descr="Afbeelding met tekst, kaart&#10;&#10;Automatisch gegenereerde beschrijving">
            <a:extLst>
              <a:ext uri="{FF2B5EF4-FFF2-40B4-BE49-F238E27FC236}">
                <a16:creationId xmlns:a16="http://schemas.microsoft.com/office/drawing/2014/main" id="{3DB62839-A8D7-134C-9D53-C32750E77FF7}"/>
              </a:ext>
            </a:extLst>
          </p:cNvPr>
          <p:cNvPicPr>
            <a:picLocks noGrp="1" noChangeAspect="1"/>
          </p:cNvPicPr>
          <p:nvPr>
            <p:ph sz="half" idx="1"/>
          </p:nvPr>
        </p:nvPicPr>
        <p:blipFill rotWithShape="1">
          <a:blip r:embed="rId2"/>
          <a:srcRect r="6752" b="3"/>
          <a:stretch/>
        </p:blipFill>
        <p:spPr>
          <a:xfrm>
            <a:off x="5030237" y="1036154"/>
            <a:ext cx="6647448" cy="4793964"/>
          </a:xfrm>
          <a:prstGeom prst="rect">
            <a:avLst/>
          </a:prstGeom>
        </p:spPr>
      </p:pic>
    </p:spTree>
    <p:extLst>
      <p:ext uri="{BB962C8B-B14F-4D97-AF65-F5344CB8AC3E}">
        <p14:creationId xmlns:p14="http://schemas.microsoft.com/office/powerpoint/2010/main" val="294217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D614CC-437B-4242-BBD9-B0E5E2C404F9}"/>
              </a:ext>
            </a:extLst>
          </p:cNvPr>
          <p:cNvSpPr>
            <a:spLocks noGrp="1"/>
          </p:cNvSpPr>
          <p:nvPr>
            <p:ph type="title"/>
          </p:nvPr>
        </p:nvSpPr>
        <p:spPr>
          <a:xfrm>
            <a:off x="1245072" y="1289765"/>
            <a:ext cx="3651101" cy="4270963"/>
          </a:xfrm>
        </p:spPr>
        <p:txBody>
          <a:bodyPr anchor="ctr">
            <a:normAutofit/>
          </a:bodyPr>
          <a:lstStyle/>
          <a:p>
            <a:pPr algn="ctr"/>
            <a:r>
              <a:rPr lang="nl-NL" sz="5600">
                <a:solidFill>
                  <a:srgbClr val="FFFFFF"/>
                </a:solidFill>
              </a:rPr>
              <a:t>Leerdoelen les 1</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Tijdelijke aanduiding voor inhoud 2">
            <a:extLst>
              <a:ext uri="{FF2B5EF4-FFF2-40B4-BE49-F238E27FC236}">
                <a16:creationId xmlns:a16="http://schemas.microsoft.com/office/drawing/2014/main" id="{41176596-FC2A-324A-95B8-42C60FFD5240}"/>
              </a:ext>
            </a:extLst>
          </p:cNvPr>
          <p:cNvSpPr>
            <a:spLocks noGrp="1"/>
          </p:cNvSpPr>
          <p:nvPr>
            <p:ph idx="1"/>
          </p:nvPr>
        </p:nvSpPr>
        <p:spPr>
          <a:xfrm>
            <a:off x="6297233" y="518400"/>
            <a:ext cx="4771607" cy="5837949"/>
          </a:xfrm>
        </p:spPr>
        <p:txBody>
          <a:bodyPr anchor="ctr">
            <a:normAutofit/>
          </a:bodyPr>
          <a:lstStyle/>
          <a:p>
            <a:r>
              <a:rPr lang="nl-NL" sz="2000" dirty="0">
                <a:solidFill>
                  <a:schemeClr val="tx1">
                    <a:alpha val="80000"/>
                  </a:schemeClr>
                </a:solidFill>
              </a:rPr>
              <a:t>Je kunt voorbeelden benoemen van uitdagingen voor de toekomst op het gebied van gezondheidszorg.</a:t>
            </a:r>
          </a:p>
          <a:p>
            <a:r>
              <a:rPr lang="nl-NL" sz="2000" dirty="0">
                <a:solidFill>
                  <a:schemeClr val="tx1">
                    <a:alpha val="80000"/>
                  </a:schemeClr>
                </a:solidFill>
              </a:rPr>
              <a:t>Je begrijpt de relatie tussen aspecten uit de blue zones en positieve gezondheid die van belang zijn voor gezondheid en de uitdagingen die er liggen op het gebied van gezondheid en gezondheidszorg</a:t>
            </a:r>
          </a:p>
          <a:p>
            <a:r>
              <a:rPr lang="nl-NL" sz="2000" dirty="0">
                <a:solidFill>
                  <a:schemeClr val="tx1">
                    <a:alpha val="80000"/>
                  </a:schemeClr>
                </a:solidFill>
              </a:rPr>
              <a:t>Je kunt voorbeelden van technologische ontwikkelingen in de gezondheidszorg benoemen.</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903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3"/>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Blue Zones</a:t>
            </a:r>
          </a:p>
        </p:txBody>
      </p:sp>
      <p:sp>
        <p:nvSpPr>
          <p:cNvPr id="5" name="Tijdelijke aanduiding voor tekst 4"/>
          <p:cNvSpPr>
            <a:spLocks noGrp="1"/>
          </p:cNvSpPr>
          <p:nvPr>
            <p:ph type="body" idx="1"/>
          </p:nvPr>
        </p:nvSpPr>
        <p:spPr>
          <a:xfrm>
            <a:off x="1339362" y="5815698"/>
            <a:ext cx="9144000" cy="420001"/>
          </a:xfrm>
        </p:spPr>
        <p:txBody>
          <a:bodyPr vert="horz" lIns="91440" tIns="45720" rIns="91440" bIns="45720" rtlCol="0">
            <a:normAutofit/>
          </a:bodyPr>
          <a:lstStyle/>
          <a:p>
            <a:pPr algn="ctr"/>
            <a:r>
              <a:rPr lang="en-US" sz="2000">
                <a:solidFill>
                  <a:srgbClr val="0057FA"/>
                </a:solidFill>
              </a:rPr>
              <a:t>Waar ter wereld</a:t>
            </a:r>
          </a:p>
        </p:txBody>
      </p:sp>
      <p:pic>
        <p:nvPicPr>
          <p:cNvPr id="10" name="Tijdelijke aanduiding voor inhoud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1761" y="307731"/>
            <a:ext cx="5312474" cy="3997637"/>
          </a:xfrm>
          <a:prstGeom prst="rect">
            <a:avLst/>
          </a:prstGeom>
        </p:spPr>
      </p:pic>
      <p:pic>
        <p:nvPicPr>
          <p:cNvPr id="12" name="Tijdelijke aanduiding voor inhoud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16043" y="676769"/>
            <a:ext cx="5455917" cy="3259560"/>
          </a:xfrm>
          <a:prstGeom prst="rect">
            <a:avLst/>
          </a:prstGeom>
        </p:spPr>
      </p:pic>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248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24"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8" name="Freeform: Shape 2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p:cNvSpPr>
            <a:spLocks noGrp="1"/>
          </p:cNvSpPr>
          <p:nvPr>
            <p:ph type="title"/>
          </p:nvPr>
        </p:nvSpPr>
        <p:spPr>
          <a:xfrm rot="16200000">
            <a:off x="-1325880" y="1947672"/>
            <a:ext cx="5961888" cy="2788920"/>
          </a:xfrm>
        </p:spPr>
        <p:txBody>
          <a:bodyPr anchor="ctr">
            <a:normAutofit/>
          </a:bodyPr>
          <a:lstStyle/>
          <a:p>
            <a:r>
              <a:rPr lang="nl-NL" sz="4800" dirty="0">
                <a:solidFill>
                  <a:schemeClr val="bg1"/>
                </a:solidFill>
              </a:rPr>
              <a:t> Blue zones</a:t>
            </a:r>
          </a:p>
        </p:txBody>
      </p:sp>
      <p:sp>
        <p:nvSpPr>
          <p:cNvPr id="3" name="Tijdelijke aanduiding voor inhoud 2"/>
          <p:cNvSpPr>
            <a:spLocks noGrp="1"/>
          </p:cNvSpPr>
          <p:nvPr>
            <p:ph idx="1"/>
          </p:nvPr>
        </p:nvSpPr>
        <p:spPr>
          <a:xfrm>
            <a:off x="4071068" y="841247"/>
            <a:ext cx="6877878" cy="5120640"/>
          </a:xfrm>
        </p:spPr>
        <p:txBody>
          <a:bodyPr anchor="ctr">
            <a:normAutofit/>
          </a:bodyPr>
          <a:lstStyle/>
          <a:p>
            <a:r>
              <a:rPr lang="nl-NL" sz="1800">
                <a:solidFill>
                  <a:schemeClr val="tx2"/>
                </a:solidFill>
              </a:rPr>
              <a:t>Blue Zones zijn gebieden in de wereld waar relatief veel mensen in goede gezondheid honderd jaar en ouder worden. Sardinië is een van die plekken. Ouderdom wordt er gerespecteerd: ouderen worden er voor vol aangezien; hun levenswijsheid wordt op prijs gesteld en ze zijn volwaardig deel van het familieleven. ONVZ nam er een kijkje en vroeg de Sardijnen naar hun geheimen voor een lang en gezond leven.</a:t>
            </a:r>
          </a:p>
          <a:p>
            <a:r>
              <a:rPr lang="nl-NL" sz="1800">
                <a:solidFill>
                  <a:schemeClr val="tx2"/>
                </a:solidFill>
              </a:rPr>
              <a:t>Bekijk de korte documentaire: </a:t>
            </a:r>
            <a:r>
              <a:rPr lang="nl-NL" sz="1800">
                <a:solidFill>
                  <a:schemeClr val="tx2"/>
                </a:solidFill>
                <a:hlinkClick r:id="rId2"/>
              </a:rPr>
              <a:t>https://www.volkskrant.nl/nieuws-achtergrond/blue-zones-levenslessen-voor-iedereen~b128bfbb/</a:t>
            </a:r>
            <a:endParaRPr lang="nl-NL" sz="1800">
              <a:solidFill>
                <a:schemeClr val="tx2"/>
              </a:solidFill>
            </a:endParaRPr>
          </a:p>
          <a:p>
            <a:r>
              <a:rPr lang="nl-NL" sz="1800">
                <a:solidFill>
                  <a:schemeClr val="tx2"/>
                </a:solidFill>
              </a:rPr>
              <a:t>Beantwoord de volgende vragen:</a:t>
            </a:r>
            <a:br>
              <a:rPr lang="nl-NL" sz="1800">
                <a:solidFill>
                  <a:schemeClr val="tx2"/>
                </a:solidFill>
              </a:rPr>
            </a:br>
            <a:r>
              <a:rPr lang="nl-NL" sz="1800">
                <a:solidFill>
                  <a:schemeClr val="tx2"/>
                </a:solidFill>
              </a:rPr>
              <a:t>Welke gezondheidsfactoren komen aanbod voor een langer leven?</a:t>
            </a:r>
            <a:br>
              <a:rPr lang="nl-NL" sz="1800">
                <a:solidFill>
                  <a:schemeClr val="tx2"/>
                </a:solidFill>
              </a:rPr>
            </a:br>
            <a:r>
              <a:rPr lang="nl-NL" sz="1800">
                <a:solidFill>
                  <a:schemeClr val="tx2"/>
                </a:solidFill>
              </a:rPr>
              <a:t>Hoe wordt de genegenheid beïnvloed?</a:t>
            </a:r>
            <a:br>
              <a:rPr lang="nl-NL" sz="1800">
                <a:solidFill>
                  <a:schemeClr val="tx2"/>
                </a:solidFill>
              </a:rPr>
            </a:br>
            <a:r>
              <a:rPr lang="nl-NL" sz="1800">
                <a:solidFill>
                  <a:schemeClr val="tx2"/>
                </a:solidFill>
              </a:rPr>
              <a:t>Welke rol spelen ouderen in de samenleving van de Sardijnen?</a:t>
            </a:r>
          </a:p>
        </p:txBody>
      </p:sp>
    </p:spTree>
    <p:extLst>
      <p:ext uri="{BB962C8B-B14F-4D97-AF65-F5344CB8AC3E}">
        <p14:creationId xmlns:p14="http://schemas.microsoft.com/office/powerpoint/2010/main" val="570705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589560" y="856180"/>
            <a:ext cx="4560584" cy="1128068"/>
          </a:xfrm>
        </p:spPr>
        <p:txBody>
          <a:bodyPr anchor="ctr">
            <a:normAutofit/>
          </a:bodyPr>
          <a:lstStyle/>
          <a:p>
            <a:r>
              <a:rPr lang="nl-NL" sz="3700"/>
              <a:t>Terugkerende factoren</a:t>
            </a:r>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590719" y="2090569"/>
            <a:ext cx="4803113" cy="4219521"/>
          </a:xfrm>
        </p:spPr>
        <p:txBody>
          <a:bodyPr anchor="ctr">
            <a:normAutofit/>
          </a:bodyPr>
          <a:lstStyle/>
          <a:p>
            <a:pPr marL="0" indent="0">
              <a:buNone/>
            </a:pPr>
            <a:r>
              <a:rPr lang="nl-NL" sz="1100" dirty="0"/>
              <a:t>In verschillende onderzoeken en interviews is gezocht naar terugkerende factoren die maken dat het leven in deze gebieden zoveel gezonder is. Dit heeft geresulteerd in negen gemeenschappelijke kenmerken van de Blue Zones:</a:t>
            </a:r>
          </a:p>
          <a:p>
            <a:pPr>
              <a:buFont typeface="+mj-lt"/>
              <a:buAutoNum type="arabicPeriod"/>
            </a:pPr>
            <a:r>
              <a:rPr lang="nl-NL" sz="1100" dirty="0"/>
              <a:t>Beweeg natuurlijk: geen sportschool, maar leven in een omgeving die stimuleert om te bewegen zonder er bij na te denken;</a:t>
            </a:r>
          </a:p>
          <a:p>
            <a:pPr>
              <a:buFont typeface="+mj-lt"/>
              <a:buAutoNum type="arabicPeriod"/>
            </a:pPr>
            <a:r>
              <a:rPr lang="nl-NL" sz="1100" dirty="0"/>
              <a:t>Ken je doel: weet waarvoor je ’s </a:t>
            </a:r>
            <a:r>
              <a:rPr lang="nl-NL" sz="1100" dirty="0" err="1"/>
              <a:t>ochtends</a:t>
            </a:r>
            <a:r>
              <a:rPr lang="nl-NL" sz="1100" dirty="0"/>
              <a:t> wakker wilt worden. Het hebben van een doel kan zeven jaar extra levensverwachting opleveren;</a:t>
            </a:r>
          </a:p>
          <a:p>
            <a:pPr>
              <a:buFont typeface="+mj-lt"/>
              <a:buAutoNum type="arabicPeriod"/>
            </a:pPr>
            <a:r>
              <a:rPr lang="nl-NL" sz="1100" dirty="0"/>
              <a:t>Zo min mogelijk stress: neem dagelijks tijd voor ontspanning;</a:t>
            </a:r>
          </a:p>
          <a:p>
            <a:pPr>
              <a:buFont typeface="+mj-lt"/>
              <a:buAutoNum type="arabicPeriod"/>
            </a:pPr>
            <a:r>
              <a:rPr lang="nl-NL" sz="1100" dirty="0"/>
              <a:t>De 80%-regel: verlaag je calorie-inname met 20%;</a:t>
            </a:r>
          </a:p>
          <a:p>
            <a:pPr>
              <a:buFont typeface="+mj-lt"/>
              <a:buAutoNum type="arabicPeriod"/>
            </a:pPr>
            <a:r>
              <a:rPr lang="nl-NL" sz="1100" dirty="0"/>
              <a:t>Plantaardig voedsel: zelf verbouwen, vooral bonen horen bij de dagelijkse voeding van de meeste honderdjarigen. Beperk vlees</a:t>
            </a:r>
          </a:p>
          <a:p>
            <a:pPr>
              <a:buFont typeface="+mj-lt"/>
              <a:buAutoNum type="arabicPeriod"/>
            </a:pPr>
            <a:r>
              <a:rPr lang="nl-NL" sz="1100" dirty="0"/>
              <a:t>Wijn: drink regelmatig, met mate en tijdens het eten of gezellig samenzijn met vrienden;</a:t>
            </a:r>
          </a:p>
          <a:p>
            <a:pPr>
              <a:buFont typeface="+mj-lt"/>
              <a:buAutoNum type="arabicPeriod"/>
            </a:pPr>
            <a:r>
              <a:rPr lang="nl-NL" sz="1100" dirty="0"/>
              <a:t>Gelijkgestemden: behoren tot een groep waarmee regelmatig wordt samengekomen heeft een positieve invloed op de gezondheid;</a:t>
            </a:r>
          </a:p>
          <a:p>
            <a:pPr>
              <a:buFont typeface="+mj-lt"/>
              <a:buAutoNum type="arabicPeriod"/>
            </a:pPr>
            <a:r>
              <a:rPr lang="nl-NL" sz="1100" dirty="0"/>
              <a:t>Familie: stel familie en geliefden op de eerste plaats;</a:t>
            </a:r>
          </a:p>
          <a:p>
            <a:pPr>
              <a:buFont typeface="+mj-lt"/>
              <a:buAutoNum type="arabicPeriod"/>
            </a:pPr>
            <a:r>
              <a:rPr lang="nl-NL" sz="1100" dirty="0"/>
              <a:t>Vriendenkring: goede vriendenkring en voldoende sociale contacten.</a:t>
            </a:r>
          </a:p>
          <a:p>
            <a:endParaRPr lang="nl-NL" sz="1100" dirty="0"/>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2">
            <a:extLst>
              <a:ext uri="{FF2B5EF4-FFF2-40B4-BE49-F238E27FC236}">
                <a16:creationId xmlns:a16="http://schemas.microsoft.com/office/drawing/2014/main" id="{EEBE6575-56D5-9141-89F0-CD52B7D0C071}"/>
              </a:ext>
            </a:extLst>
          </p:cNvPr>
          <p:cNvPicPr>
            <a:picLocks noChangeAspect="1"/>
          </p:cNvPicPr>
          <p:nvPr/>
        </p:nvPicPr>
        <p:blipFill rotWithShape="1">
          <a:blip r:embed="rId2">
            <a:extLst>
              <a:ext uri="{28A0092B-C50C-407E-A947-70E740481C1C}">
                <a14:useLocalDpi xmlns:a14="http://schemas.microsoft.com/office/drawing/2010/main" val="0"/>
              </a:ext>
            </a:extLst>
          </a:blip>
          <a:srcRect t="18636"/>
          <a:stretch/>
        </p:blipFill>
        <p:spPr>
          <a:xfrm>
            <a:off x="5929498" y="1521398"/>
            <a:ext cx="5490390" cy="3350401"/>
          </a:xfrm>
          <a:prstGeom prst="rect">
            <a:avLst/>
          </a:prstGeom>
        </p:spPr>
      </p:pic>
    </p:spTree>
    <p:extLst>
      <p:ext uri="{BB962C8B-B14F-4D97-AF65-F5344CB8AC3E}">
        <p14:creationId xmlns:p14="http://schemas.microsoft.com/office/powerpoint/2010/main" val="1403141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AA5F2-ED58-054F-AA14-CE194DC823C6}"/>
              </a:ext>
            </a:extLst>
          </p:cNvPr>
          <p:cNvSpPr>
            <a:spLocks noGrp="1"/>
          </p:cNvSpPr>
          <p:nvPr>
            <p:ph type="title"/>
          </p:nvPr>
        </p:nvSpPr>
        <p:spPr>
          <a:xfrm>
            <a:off x="648928" y="341641"/>
            <a:ext cx="10826791" cy="1693776"/>
          </a:xfrm>
        </p:spPr>
        <p:txBody>
          <a:bodyPr vert="horz" lIns="91440" tIns="45720" rIns="91440" bIns="45720" rtlCol="0" anchor="ctr">
            <a:normAutofit/>
          </a:bodyPr>
          <a:lstStyle/>
          <a:p>
            <a:r>
              <a:rPr lang="en-US" sz="3600" dirty="0"/>
              <a:t>Wat </a:t>
            </a:r>
            <a:r>
              <a:rPr lang="en-US" sz="3600" dirty="0" err="1"/>
              <a:t>kun</a:t>
            </a:r>
            <a:r>
              <a:rPr lang="en-US" sz="3600" dirty="0"/>
              <a:t> je </a:t>
            </a:r>
            <a:r>
              <a:rPr lang="en-US" sz="3600" dirty="0" err="1"/>
              <a:t>meenemen</a:t>
            </a:r>
            <a:r>
              <a:rPr lang="en-US" sz="3600" dirty="0"/>
              <a:t> </a:t>
            </a:r>
            <a:r>
              <a:rPr lang="en-US" sz="3600" dirty="0" err="1"/>
              <a:t>vanuit</a:t>
            </a:r>
            <a:r>
              <a:rPr lang="en-US" sz="3600" dirty="0"/>
              <a:t>  de </a:t>
            </a:r>
            <a:r>
              <a:rPr lang="en-US" sz="3600" dirty="0" err="1"/>
              <a:t>inzichten</a:t>
            </a:r>
            <a:r>
              <a:rPr lang="en-US" sz="3600" dirty="0"/>
              <a:t> van de blue zones?</a:t>
            </a:r>
          </a:p>
        </p:txBody>
      </p:sp>
      <p:sp>
        <p:nvSpPr>
          <p:cNvPr id="15" name="Rectangle 10">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36855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263370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Tijdelijke aanduiding voor inhoud 4" descr="Afbeelding met tekst, kaart&#10;&#10;Automatisch gegenereerde beschrijving">
            <a:extLst>
              <a:ext uri="{FF2B5EF4-FFF2-40B4-BE49-F238E27FC236}">
                <a16:creationId xmlns:a16="http://schemas.microsoft.com/office/drawing/2014/main" id="{37B69F18-8FAA-B74D-B10A-BFE132EAC669}"/>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41"/>
          <a:stretch/>
        </p:blipFill>
        <p:spPr>
          <a:xfrm>
            <a:off x="2184401" y="2742910"/>
            <a:ext cx="7823199" cy="3343043"/>
          </a:xfrm>
          <a:prstGeom prst="rect">
            <a:avLst/>
          </a:prstGeom>
        </p:spPr>
      </p:pic>
    </p:spTree>
    <p:extLst>
      <p:ext uri="{BB962C8B-B14F-4D97-AF65-F5344CB8AC3E}">
        <p14:creationId xmlns:p14="http://schemas.microsoft.com/office/powerpoint/2010/main" val="3626463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4C6A6D2-DD35-CD42-8676-50B7ECD88187}"/>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Even </a:t>
            </a:r>
            <a:r>
              <a:rPr lang="en-US" sz="5400" dirty="0" err="1">
                <a:solidFill>
                  <a:srgbClr val="FFFFFF"/>
                </a:solidFill>
              </a:rPr>
              <a:t>een</a:t>
            </a:r>
            <a:r>
              <a:rPr lang="en-US" sz="5400" dirty="0">
                <a:solidFill>
                  <a:srgbClr val="FFFFFF"/>
                </a:solidFill>
              </a:rPr>
              <a:t> </a:t>
            </a:r>
            <a:r>
              <a:rPr lang="en-US" sz="5400" dirty="0" err="1">
                <a:solidFill>
                  <a:srgbClr val="FFFFFF"/>
                </a:solidFill>
              </a:rPr>
              <a:t>ommetje</a:t>
            </a:r>
            <a:endParaRPr lang="en-US" sz="5400" dirty="0">
              <a:solidFill>
                <a:srgbClr val="FFFFFF"/>
              </a:solidFill>
            </a:endParaRP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Afbeelding 6" descr="Afbeelding met tekst&#10;&#10;Automatisch gegenereerde beschrijving">
            <a:extLst>
              <a:ext uri="{FF2B5EF4-FFF2-40B4-BE49-F238E27FC236}">
                <a16:creationId xmlns:a16="http://schemas.microsoft.com/office/drawing/2014/main" id="{CD43AAA0-2A0F-8C4F-A3E9-31E7463C0F48}"/>
              </a:ext>
            </a:extLst>
          </p:cNvPr>
          <p:cNvPicPr>
            <a:picLocks noChangeAspect="1"/>
          </p:cNvPicPr>
          <p:nvPr/>
        </p:nvPicPr>
        <p:blipFill>
          <a:blip r:embed="rId2"/>
          <a:stretch>
            <a:fillRect/>
          </a:stretch>
        </p:blipFill>
        <p:spPr>
          <a:xfrm>
            <a:off x="1940187" y="2426818"/>
            <a:ext cx="2238676" cy="3997637"/>
          </a:xfrm>
          <a:prstGeom prst="rect">
            <a:avLst/>
          </a:prstGeom>
        </p:spPr>
      </p:pic>
      <p:cxnSp>
        <p:nvCxnSpPr>
          <p:cNvPr id="21" name="Straight Connector 2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afel&#10;&#10;Automatisch gegenereerde beschrijving">
            <a:extLst>
              <a:ext uri="{FF2B5EF4-FFF2-40B4-BE49-F238E27FC236}">
                <a16:creationId xmlns:a16="http://schemas.microsoft.com/office/drawing/2014/main" id="{9DD1037B-B9C5-EA42-A281-D3A8C87A89AA}"/>
              </a:ext>
            </a:extLst>
          </p:cNvPr>
          <p:cNvPicPr>
            <a:picLocks noGrp="1" noChangeAspect="1"/>
          </p:cNvPicPr>
          <p:nvPr>
            <p:ph idx="1"/>
          </p:nvPr>
        </p:nvPicPr>
        <p:blipFill>
          <a:blip r:embed="rId3"/>
          <a:stretch>
            <a:fillRect/>
          </a:stretch>
        </p:blipFill>
        <p:spPr>
          <a:xfrm>
            <a:off x="8048696" y="2426818"/>
            <a:ext cx="2248670" cy="3997637"/>
          </a:xfrm>
          <a:prstGeom prst="rect">
            <a:avLst/>
          </a:prstGeom>
        </p:spPr>
      </p:pic>
    </p:spTree>
    <p:extLst>
      <p:ext uri="{BB962C8B-B14F-4D97-AF65-F5344CB8AC3E}">
        <p14:creationId xmlns:p14="http://schemas.microsoft.com/office/powerpoint/2010/main" val="2585196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Technologie en gezondheidszorg</a:t>
            </a:r>
          </a:p>
        </p:txBody>
      </p:sp>
      <p:sp>
        <p:nvSpPr>
          <p:cNvPr id="3" name="Content Placeholder 2"/>
          <p:cNvSpPr>
            <a:spLocks noGrp="1"/>
          </p:cNvSpPr>
          <p:nvPr>
            <p:ph idx="1"/>
          </p:nvPr>
        </p:nvSpPr>
        <p:spPr/>
        <p:txBody>
          <a:bodyPr/>
          <a:lstStyle/>
          <a:p>
            <a:r>
              <a:rPr lang="nl-NL" dirty="0"/>
              <a:t>Technologie zal op alle vlakken in de toekomst een grote rol gaan spelen </a:t>
            </a:r>
          </a:p>
          <a:p>
            <a:r>
              <a:rPr lang="nl-NL" dirty="0"/>
              <a:t>In de gezondheidszorg wordt steeds meer gebruik gemaakt van functionele hard- en software </a:t>
            </a:r>
          </a:p>
          <a:p>
            <a:r>
              <a:rPr lang="nl-NL" dirty="0"/>
              <a:t>Er zijn al veel handige apps die je kunt inzetten om je gezondheid bij te houden of je te helpen gezonder te leven </a:t>
            </a:r>
          </a:p>
          <a:p>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458486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A69E4-4EF4-4342-9E8B-EBEF03CED2F8}"/>
              </a:ext>
            </a:extLst>
          </p:cNvPr>
          <p:cNvSpPr>
            <a:spLocks noGrp="1"/>
          </p:cNvSpPr>
          <p:nvPr>
            <p:ph type="title"/>
          </p:nvPr>
        </p:nvSpPr>
        <p:spPr>
          <a:xfrm>
            <a:off x="4965430" y="629268"/>
            <a:ext cx="6586491" cy="1286160"/>
          </a:xfrm>
        </p:spPr>
        <p:txBody>
          <a:bodyPr anchor="b">
            <a:normAutofit/>
          </a:bodyPr>
          <a:lstStyle/>
          <a:p>
            <a:r>
              <a:rPr lang="nl-NL" sz="3400"/>
              <a:t>Laten we het gesprek eens voeren over de beschreven onderwerpen</a:t>
            </a:r>
          </a:p>
        </p:txBody>
      </p:sp>
      <p:sp>
        <p:nvSpPr>
          <p:cNvPr id="3" name="Tijdelijke aanduiding voor inhoud 2">
            <a:extLst>
              <a:ext uri="{FF2B5EF4-FFF2-40B4-BE49-F238E27FC236}">
                <a16:creationId xmlns:a16="http://schemas.microsoft.com/office/drawing/2014/main" id="{E02C1D61-9FEF-EF40-A133-805B99AB9184}"/>
              </a:ext>
            </a:extLst>
          </p:cNvPr>
          <p:cNvSpPr>
            <a:spLocks noGrp="1"/>
          </p:cNvSpPr>
          <p:nvPr>
            <p:ph idx="1"/>
          </p:nvPr>
        </p:nvSpPr>
        <p:spPr>
          <a:xfrm>
            <a:off x="4965431" y="2438400"/>
            <a:ext cx="6586489" cy="3785419"/>
          </a:xfrm>
        </p:spPr>
        <p:txBody>
          <a:bodyPr>
            <a:normAutofit/>
          </a:bodyPr>
          <a:lstStyle/>
          <a:p>
            <a:r>
              <a:rPr lang="nl-NL" sz="2000">
                <a:hlinkClick r:id="rId2"/>
              </a:rPr>
              <a:t>https://www.tno.nl/nl/tno-insights/artikelen/het-gezonde-leven-van-de-toekomst/</a:t>
            </a:r>
            <a:endParaRPr lang="nl-NL" sz="2000"/>
          </a:p>
          <a:p>
            <a:endParaRPr lang="nl-NL" sz="2000"/>
          </a:p>
        </p:txBody>
      </p:sp>
      <p:pic>
        <p:nvPicPr>
          <p:cNvPr id="5" name="Picture 4" descr="Eén in een menigte">
            <a:extLst>
              <a:ext uri="{FF2B5EF4-FFF2-40B4-BE49-F238E27FC236}">
                <a16:creationId xmlns:a16="http://schemas.microsoft.com/office/drawing/2014/main" id="{BFBA6065-DAC2-4FC8-BF10-CDA1EC77649A}"/>
              </a:ext>
            </a:extLst>
          </p:cNvPr>
          <p:cNvPicPr>
            <a:picLocks noChangeAspect="1"/>
          </p:cNvPicPr>
          <p:nvPr/>
        </p:nvPicPr>
        <p:blipFill rotWithShape="1">
          <a:blip r:embed="rId3"/>
          <a:srcRect l="28748" r="20557"/>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38F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024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BC5F15-EA96-4704-BFBC-9AEB5A4AA852}"/>
              </a:ext>
            </a:extLst>
          </p:cNvPr>
          <p:cNvSpPr>
            <a:spLocks noGrp="1"/>
          </p:cNvSpPr>
          <p:nvPr>
            <p:ph type="title"/>
          </p:nvPr>
        </p:nvSpPr>
        <p:spPr/>
        <p:txBody>
          <a:bodyPr/>
          <a:lstStyle/>
          <a:p>
            <a:r>
              <a:rPr lang="nl-NL" dirty="0"/>
              <a:t>Technologie en ontwikkelingen in de gezondheidszorg</a:t>
            </a:r>
          </a:p>
        </p:txBody>
      </p:sp>
      <p:sp>
        <p:nvSpPr>
          <p:cNvPr id="3" name="Tijdelijke aanduiding voor inhoud 2">
            <a:extLst>
              <a:ext uri="{FF2B5EF4-FFF2-40B4-BE49-F238E27FC236}">
                <a16:creationId xmlns:a16="http://schemas.microsoft.com/office/drawing/2014/main" id="{91AA07B5-2765-4B21-BA88-5084DC834297}"/>
              </a:ext>
            </a:extLst>
          </p:cNvPr>
          <p:cNvSpPr>
            <a:spLocks noGrp="1"/>
          </p:cNvSpPr>
          <p:nvPr>
            <p:ph sz="half" idx="1"/>
          </p:nvPr>
        </p:nvSpPr>
        <p:spPr/>
        <p:txBody>
          <a:bodyPr/>
          <a:lstStyle/>
          <a:p>
            <a:r>
              <a:rPr lang="nl-NL" dirty="0">
                <a:hlinkClick r:id="rId2"/>
              </a:rPr>
              <a:t>https://www.tno.nl/nl/aandachtsgebieden/gezond-leven/roadmaps/biomedical-health/</a:t>
            </a:r>
          </a:p>
          <a:p>
            <a:r>
              <a:rPr lang="nl-NL" dirty="0">
                <a:hlinkClick r:id="rId2"/>
              </a:rPr>
              <a:t>https://www.youtube.com/watch?v=zsAhrw9Vxew</a:t>
            </a:r>
            <a:endParaRPr lang="nl-NL" dirty="0"/>
          </a:p>
        </p:txBody>
      </p:sp>
      <p:sp>
        <p:nvSpPr>
          <p:cNvPr id="4" name="Tijdelijke aanduiding voor inhoud 3">
            <a:extLst>
              <a:ext uri="{FF2B5EF4-FFF2-40B4-BE49-F238E27FC236}">
                <a16:creationId xmlns:a16="http://schemas.microsoft.com/office/drawing/2014/main" id="{064E69F5-4F76-495E-94D7-7076C9DB9056}"/>
              </a:ext>
            </a:extLst>
          </p:cNvPr>
          <p:cNvSpPr>
            <a:spLocks noGrp="1"/>
          </p:cNvSpPr>
          <p:nvPr>
            <p:ph sz="half" idx="2"/>
          </p:nvPr>
        </p:nvSpPr>
        <p:spPr/>
        <p:txBody>
          <a:bodyPr/>
          <a:lstStyle/>
          <a:p>
            <a:r>
              <a:rPr lang="nl-NL" dirty="0"/>
              <a:t>Hoe zien jullie Bert?</a:t>
            </a:r>
          </a:p>
          <a:p>
            <a:r>
              <a:rPr lang="nl-NL" dirty="0"/>
              <a:t>Welke aspecten spelen bij Bert?</a:t>
            </a:r>
          </a:p>
          <a:p>
            <a:r>
              <a:rPr lang="nl-NL" dirty="0"/>
              <a:t> Hoe zou jij Bert benaderen?</a:t>
            </a:r>
          </a:p>
          <a:p>
            <a:r>
              <a:rPr lang="nl-NL" dirty="0"/>
              <a:t>Welke aanpak zou jij als leefstijlcoach gebruiken?</a:t>
            </a:r>
          </a:p>
        </p:txBody>
      </p:sp>
    </p:spTree>
    <p:extLst>
      <p:ext uri="{BB962C8B-B14F-4D97-AF65-F5344CB8AC3E}">
        <p14:creationId xmlns:p14="http://schemas.microsoft.com/office/powerpoint/2010/main" val="80116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Afbeeldingsresultaat voor future healt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a:normAutofit fontScale="90000"/>
          </a:bodyPr>
          <a:lstStyle/>
          <a:p>
            <a:pPr algn="ctr"/>
            <a:br>
              <a:rPr lang="nl-NL" sz="3600" dirty="0"/>
            </a:br>
            <a:r>
              <a:rPr lang="nl-NL" sz="3600" dirty="0"/>
              <a:t>Nieuwe technologieën in de gezondheidszorg</a:t>
            </a:r>
            <a:br>
              <a:rPr lang="nl-NL" sz="3600" dirty="0"/>
            </a:br>
            <a:endParaRPr lang="nl-NL" sz="3600" dirty="0"/>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525516" y="3417573"/>
            <a:ext cx="4593021" cy="2619839"/>
          </a:xfrm>
        </p:spPr>
        <p:txBody>
          <a:bodyPr anchor="ctr">
            <a:normAutofit/>
          </a:bodyPr>
          <a:lstStyle/>
          <a:p>
            <a:pPr lvl="1"/>
            <a:r>
              <a:rPr lang="nl-NL" sz="1500" dirty="0"/>
              <a:t>Orgaantransplantatie </a:t>
            </a:r>
          </a:p>
          <a:p>
            <a:pPr lvl="1"/>
            <a:r>
              <a:rPr lang="nl-NL" sz="1500" dirty="0"/>
              <a:t>Toepassen van apps en software </a:t>
            </a:r>
          </a:p>
          <a:p>
            <a:pPr lvl="1"/>
            <a:r>
              <a:rPr lang="nl-NL" sz="1500" dirty="0"/>
              <a:t>Nieuwe manieren van vaccineren</a:t>
            </a:r>
          </a:p>
          <a:p>
            <a:pPr lvl="1"/>
            <a:r>
              <a:rPr lang="nl-NL" sz="1500" dirty="0"/>
              <a:t>Gepersonaliseerde medicijnen</a:t>
            </a:r>
          </a:p>
          <a:p>
            <a:pPr lvl="1"/>
            <a:r>
              <a:rPr lang="nl-NL" sz="1500" dirty="0"/>
              <a:t>Nieuwe manier om wonden te dichten</a:t>
            </a:r>
          </a:p>
          <a:p>
            <a:endParaRPr lang="nl-NL" sz="1500" dirty="0"/>
          </a:p>
        </p:txBody>
      </p:sp>
    </p:spTree>
    <p:extLst>
      <p:ext uri="{BB962C8B-B14F-4D97-AF65-F5344CB8AC3E}">
        <p14:creationId xmlns:p14="http://schemas.microsoft.com/office/powerpoint/2010/main" val="2521974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nl-NL" sz="2800">
                <a:solidFill>
                  <a:schemeClr val="accent1"/>
                </a:solidFill>
              </a:rPr>
              <a:t>Orgaantransplantatie</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4976031" y="963877"/>
            <a:ext cx="6377769" cy="4930246"/>
          </a:xfrm>
        </p:spPr>
        <p:txBody>
          <a:bodyPr anchor="ctr">
            <a:normAutofit/>
          </a:bodyPr>
          <a:lstStyle/>
          <a:p>
            <a:r>
              <a:rPr lang="nl-NL" sz="2400"/>
              <a:t>De leeftijd van mensen over de hele wereld stijgt</a:t>
            </a:r>
          </a:p>
          <a:p>
            <a:r>
              <a:rPr lang="nl-NL" sz="2400"/>
              <a:t>Hoe ouder we worden, hoe meer cellen en organen minder functioneren </a:t>
            </a:r>
          </a:p>
          <a:p>
            <a:r>
              <a:rPr lang="nl-NL" sz="2400"/>
              <a:t>Steeds meer organen vallen uit door onze leefstijl (welvaartsziektes)</a:t>
            </a:r>
          </a:p>
          <a:p>
            <a:r>
              <a:rPr lang="nl-NL" sz="2400"/>
              <a:t>Huidig orgaantransplantatie is een moeizaam proces</a:t>
            </a:r>
          </a:p>
          <a:p>
            <a:pPr lvl="1"/>
            <a:r>
              <a:rPr lang="nl-NL" dirty="0"/>
              <a:t>Geschikte orgaandonor </a:t>
            </a:r>
          </a:p>
          <a:p>
            <a:pPr lvl="1"/>
            <a:r>
              <a:rPr lang="nl-NL" dirty="0"/>
              <a:t>Orgaan bij de patiënt krijgen</a:t>
            </a:r>
          </a:p>
          <a:p>
            <a:pPr lvl="1"/>
            <a:r>
              <a:rPr lang="nl-NL" dirty="0"/>
              <a:t>Afstoten van organen </a:t>
            </a:r>
          </a:p>
          <a:p>
            <a:endParaRPr lang="nl-NL" sz="2400"/>
          </a:p>
        </p:txBody>
      </p:sp>
      <p:pic>
        <p:nvPicPr>
          <p:cNvPr id="3" name="Afbeelding 2"/>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4028343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56FA4F4F-7FAE-BF44-91B2-A1339A199082}"/>
              </a:ext>
            </a:extLst>
          </p:cNvPr>
          <p:cNvPicPr>
            <a:picLocks noChangeAspect="1"/>
          </p:cNvPicPr>
          <p:nvPr/>
        </p:nvPicPr>
        <p:blipFill>
          <a:blip r:embed="rId3"/>
          <a:stretch>
            <a:fillRect/>
          </a:stretch>
        </p:blipFill>
        <p:spPr>
          <a:xfrm>
            <a:off x="838200" y="1857375"/>
            <a:ext cx="3108325" cy="4425950"/>
          </a:xfrm>
          <a:prstGeom prst="rect">
            <a:avLst/>
          </a:prstGeom>
        </p:spPr>
      </p:pic>
      <p:pic>
        <p:nvPicPr>
          <p:cNvPr id="5" name="Tijdelijke aanduiding voor inhoud 4">
            <a:extLst>
              <a:ext uri="{FF2B5EF4-FFF2-40B4-BE49-F238E27FC236}">
                <a16:creationId xmlns:a16="http://schemas.microsoft.com/office/drawing/2014/main" id="{EFF766FA-E582-454B-BCDA-B8D560FD386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017963" y="1857375"/>
            <a:ext cx="7331075" cy="4425950"/>
          </a:xfrm>
        </p:spPr>
      </p:pic>
      <p:sp>
        <p:nvSpPr>
          <p:cNvPr id="2" name="Titel 1">
            <a:extLst>
              <a:ext uri="{FF2B5EF4-FFF2-40B4-BE49-F238E27FC236}">
                <a16:creationId xmlns:a16="http://schemas.microsoft.com/office/drawing/2014/main" id="{EE3776D0-0822-634F-98FC-74F3AA12746C}"/>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dirty="0">
                <a:solidFill>
                  <a:schemeClr val="tx1"/>
                </a:solidFill>
                <a:latin typeface="+mj-lt"/>
                <a:ea typeface="+mj-ea"/>
                <a:cs typeface="+mj-cs"/>
              </a:rPr>
              <a:t>Even </a:t>
            </a:r>
            <a:r>
              <a:rPr lang="en-US" sz="5200" kern="1200" dirty="0" err="1">
                <a:solidFill>
                  <a:schemeClr val="tx1"/>
                </a:solidFill>
                <a:latin typeface="+mj-lt"/>
                <a:ea typeface="+mj-ea"/>
                <a:cs typeface="+mj-cs"/>
              </a:rPr>
              <a:t>wakker</a:t>
            </a:r>
            <a:r>
              <a:rPr lang="en-US" sz="5200" kern="1200" dirty="0">
                <a:solidFill>
                  <a:schemeClr val="tx1"/>
                </a:solidFill>
                <a:latin typeface="+mj-lt"/>
                <a:ea typeface="+mj-ea"/>
                <a:cs typeface="+mj-cs"/>
              </a:rPr>
              <a:t> </a:t>
            </a:r>
            <a:r>
              <a:rPr lang="en-US" sz="5200" kern="1200" dirty="0" err="1">
                <a:solidFill>
                  <a:schemeClr val="tx1"/>
                </a:solidFill>
                <a:latin typeface="+mj-lt"/>
                <a:ea typeface="+mj-ea"/>
                <a:cs typeface="+mj-cs"/>
              </a:rPr>
              <a:t>worden</a:t>
            </a:r>
            <a:r>
              <a:rPr lang="en-US" sz="5200" kern="1200" dirty="0">
                <a:solidFill>
                  <a:schemeClr val="tx1"/>
                </a:solidFill>
                <a:latin typeface="+mj-lt"/>
                <a:ea typeface="+mj-ea"/>
                <a:cs typeface="+mj-cs"/>
              </a:rPr>
              <a:t>!</a:t>
            </a:r>
          </a:p>
        </p:txBody>
      </p:sp>
    </p:spTree>
    <p:extLst>
      <p:ext uri="{BB962C8B-B14F-4D97-AF65-F5344CB8AC3E}">
        <p14:creationId xmlns:p14="http://schemas.microsoft.com/office/powerpoint/2010/main" val="3771233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0" y="6165669"/>
            <a:ext cx="2169840" cy="692331"/>
          </a:xfrm>
          <a:prstGeom prst="rect">
            <a:avLst/>
          </a:prstGeom>
        </p:spPr>
      </p:pic>
      <p:sp>
        <p:nvSpPr>
          <p:cNvPr id="2" name="Title 1"/>
          <p:cNvSpPr>
            <a:spLocks noGrp="1"/>
          </p:cNvSpPr>
          <p:nvPr>
            <p:ph type="title"/>
          </p:nvPr>
        </p:nvSpPr>
        <p:spPr>
          <a:xfrm>
            <a:off x="571500" y="146983"/>
            <a:ext cx="10515600" cy="1325563"/>
          </a:xfrm>
        </p:spPr>
        <p:txBody>
          <a:bodyPr/>
          <a:lstStyle/>
          <a:p>
            <a:r>
              <a:rPr lang="nl-NL" dirty="0"/>
              <a:t>Filmpje: Printing a human </a:t>
            </a:r>
            <a:r>
              <a:rPr lang="nl-NL" dirty="0" err="1"/>
              <a:t>kidney</a:t>
            </a:r>
            <a:r>
              <a:rPr lang="nl-NL" dirty="0"/>
              <a:t> </a:t>
            </a:r>
          </a:p>
        </p:txBody>
      </p:sp>
      <p:sp>
        <p:nvSpPr>
          <p:cNvPr id="6" name="Tekstvak 5"/>
          <p:cNvSpPr txBox="1"/>
          <p:nvPr/>
        </p:nvSpPr>
        <p:spPr>
          <a:xfrm>
            <a:off x="1795041" y="2286000"/>
            <a:ext cx="4254883" cy="646331"/>
          </a:xfrm>
          <a:prstGeom prst="rect">
            <a:avLst/>
          </a:prstGeom>
          <a:noFill/>
        </p:spPr>
        <p:txBody>
          <a:bodyPr wrap="square" rtlCol="0">
            <a:spAutoFit/>
          </a:bodyPr>
          <a:lstStyle/>
          <a:p>
            <a:r>
              <a:rPr lang="nl-NL" sz="3600" dirty="0">
                <a:hlinkClick r:id="rId4"/>
              </a:rPr>
              <a:t>Link</a:t>
            </a:r>
            <a:endParaRPr lang="nl-NL" sz="3600" dirty="0"/>
          </a:p>
        </p:txBody>
      </p:sp>
    </p:spTree>
    <p:extLst>
      <p:ext uri="{BB962C8B-B14F-4D97-AF65-F5344CB8AC3E}">
        <p14:creationId xmlns:p14="http://schemas.microsoft.com/office/powerpoint/2010/main" val="2573589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Next steps in health &amp; medicine</a:t>
            </a:r>
          </a:p>
        </p:txBody>
      </p:sp>
      <p:pic>
        <p:nvPicPr>
          <p:cNvPr id="4" name="Afbeelding 3"/>
          <p:cNvPicPr>
            <a:picLocks noChangeAspect="1"/>
          </p:cNvPicPr>
          <p:nvPr/>
        </p:nvPicPr>
        <p:blipFill>
          <a:blip r:embed="rId3"/>
          <a:stretch>
            <a:fillRect/>
          </a:stretch>
        </p:blipFill>
        <p:spPr>
          <a:xfrm>
            <a:off x="0" y="6165669"/>
            <a:ext cx="2169840" cy="692331"/>
          </a:xfrm>
          <a:prstGeom prst="rect">
            <a:avLst/>
          </a:prstGeom>
        </p:spPr>
      </p:pic>
      <p:graphicFrame>
        <p:nvGraphicFramePr>
          <p:cNvPr id="6" name="Tijdelijke aanduiding voor inhoud 2">
            <a:extLst>
              <a:ext uri="{FF2B5EF4-FFF2-40B4-BE49-F238E27FC236}">
                <a16:creationId xmlns:a16="http://schemas.microsoft.com/office/drawing/2014/main" id="{0541624B-9B96-40AC-876F-9D788F2F0A72}"/>
              </a:ext>
            </a:extLst>
          </p:cNvPr>
          <p:cNvGraphicFramePr>
            <a:graphicFrameLocks noGrp="1"/>
          </p:cNvGraphicFramePr>
          <p:nvPr>
            <p:ph idx="1"/>
            <p:extLst>
              <p:ext uri="{D42A27DB-BD31-4B8C-83A1-F6EECF244321}">
                <p14:modId xmlns:p14="http://schemas.microsoft.com/office/powerpoint/2010/main" val="82235658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5240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5A8E5-AE8E-5F4D-9DD3-6732361FDB17}"/>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en-US" sz="5400"/>
              <a:t>Nieuwe manier van vaccineren </a:t>
            </a:r>
          </a:p>
        </p:txBody>
      </p:sp>
      <p:sp>
        <p:nvSpPr>
          <p:cNvPr id="137" name="Rectangle 136">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696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fbeeldingsresultaat voor vaccine patch"/>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17294" y="2742397"/>
            <a:ext cx="3418044" cy="3291840"/>
          </a:xfrm>
          <a:prstGeom prst="rect">
            <a:avLst/>
          </a:prstGeom>
          <a:noFill/>
          <a:extLst>
            <a:ext uri="{909E8E84-426E-40DD-AFC4-6F175D3DCCD1}">
              <a14:hiddenFill xmlns:a14="http://schemas.microsoft.com/office/drawing/2010/main">
                <a:solidFill>
                  <a:srgbClr val="FFFFFF"/>
                </a:solidFill>
              </a14:hiddenFill>
            </a:ext>
          </a:extLst>
        </p:spPr>
      </p:pic>
      <p:sp>
        <p:nvSpPr>
          <p:cNvPr id="141"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fbeeldingsresultaat voor vaccine patch"/>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78516" y="3346040"/>
            <a:ext cx="4974336" cy="208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53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D37312-EEF2-AA45-9923-8D9BF0D8D751}"/>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Gepersonaliseerde medicijnen</a:t>
            </a:r>
          </a:p>
        </p:txBody>
      </p:sp>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Afbeeldingsresultaat voor personalized medicin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39716" y="2184004"/>
            <a:ext cx="3757778"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052" name="Picture 4" descr="Afbeeldingsresultaat voor personalized medicine"/>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45073" y="2468327"/>
            <a:ext cx="5455917" cy="391461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5"/>
          <a:stretch>
            <a:fillRect/>
          </a:stretch>
        </p:blipFill>
        <p:spPr>
          <a:xfrm>
            <a:off x="0" y="6165669"/>
            <a:ext cx="2169840" cy="692331"/>
          </a:xfrm>
          <a:prstGeom prst="rect">
            <a:avLst/>
          </a:prstGeom>
        </p:spPr>
      </p:pic>
    </p:spTree>
    <p:extLst>
      <p:ext uri="{BB962C8B-B14F-4D97-AF65-F5344CB8AC3E}">
        <p14:creationId xmlns:p14="http://schemas.microsoft.com/office/powerpoint/2010/main" val="719638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6000" kern="1200">
                <a:solidFill>
                  <a:schemeClr val="tx1"/>
                </a:solidFill>
                <a:latin typeface="+mj-lt"/>
                <a:ea typeface="+mj-ea"/>
                <a:cs typeface="+mj-cs"/>
              </a:rPr>
              <a:t>Uitvinding om wonden te helen</a:t>
            </a:r>
          </a:p>
        </p:txBody>
      </p:sp>
      <p:sp>
        <p:nvSpPr>
          <p:cNvPr id="7" name="Tekstvak 6"/>
          <p:cNvSpPr txBox="1"/>
          <p:nvPr/>
        </p:nvSpPr>
        <p:spPr>
          <a:xfrm>
            <a:off x="7961258" y="4525347"/>
            <a:ext cx="3258675" cy="1737360"/>
          </a:xfrm>
          <a:prstGeom prst="rect">
            <a:avLst/>
          </a:prstGeom>
        </p:spPr>
        <p:txBody>
          <a:bodyPr vert="horz" lIns="91440" tIns="45720" rIns="91440" bIns="45720" rtlCol="0" anchor="ctr">
            <a:normAutofit/>
          </a:bodyPr>
          <a:lstStyle/>
          <a:p>
            <a:pPr>
              <a:lnSpc>
                <a:spcPct val="90000"/>
              </a:lnSpc>
              <a:spcBef>
                <a:spcPts val="1000"/>
              </a:spcBef>
            </a:pPr>
            <a:r>
              <a:rPr lang="en-US" sz="2400" kern="1200">
                <a:solidFill>
                  <a:schemeClr val="tx1"/>
                </a:solidFill>
                <a:latin typeface="+mn-lt"/>
                <a:ea typeface="+mn-ea"/>
                <a:cs typeface="+mn-cs"/>
                <a:hlinkClick r:id="rId3"/>
              </a:rPr>
              <a:t>Link</a:t>
            </a:r>
            <a:endParaRPr lang="en-US" sz="2400" kern="1200">
              <a:solidFill>
                <a:schemeClr val="tx1"/>
              </a:solidFill>
              <a:latin typeface="+mn-lt"/>
              <a:ea typeface="+mn-ea"/>
              <a:cs typeface="+mn-cs"/>
            </a:endParaRPr>
          </a:p>
        </p:txBody>
      </p:sp>
      <p:sp>
        <p:nvSpPr>
          <p:cNvPr id="14" name="Oval 13">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Afbeelding 5"/>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251436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el 1">
            <a:extLst>
              <a:ext uri="{FF2B5EF4-FFF2-40B4-BE49-F238E27FC236}">
                <a16:creationId xmlns:a16="http://schemas.microsoft.com/office/drawing/2014/main" id="{15662EB3-77BE-654C-8FA8-03E045544C84}"/>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5200" kern="1200">
                <a:solidFill>
                  <a:srgbClr val="FFFFFF"/>
                </a:solidFill>
                <a:latin typeface="+mj-lt"/>
                <a:ea typeface="+mj-ea"/>
                <a:cs typeface="+mj-cs"/>
              </a:rPr>
              <a:t>Mooie workouts vanuit het keuzedeel</a:t>
            </a:r>
          </a:p>
        </p:txBody>
      </p:sp>
      <p:sp>
        <p:nvSpPr>
          <p:cNvPr id="3" name="Tijdelijke aanduiding voor inhoud 2">
            <a:extLst>
              <a:ext uri="{FF2B5EF4-FFF2-40B4-BE49-F238E27FC236}">
                <a16:creationId xmlns:a16="http://schemas.microsoft.com/office/drawing/2014/main" id="{3974EF56-E006-5D4A-8FE4-658EE6F0608B}"/>
              </a:ext>
            </a:extLst>
          </p:cNvPr>
          <p:cNvSpPr>
            <a:spLocks noGrp="1"/>
          </p:cNvSpPr>
          <p:nvPr>
            <p:ph idx="1"/>
          </p:nvPr>
        </p:nvSpPr>
        <p:spPr>
          <a:xfrm>
            <a:off x="1171575" y="4473360"/>
            <a:ext cx="9469211" cy="865639"/>
          </a:xfrm>
        </p:spPr>
        <p:txBody>
          <a:bodyPr vert="horz" lIns="91440" tIns="45720" rIns="91440" bIns="45720" rtlCol="0" anchor="ctr">
            <a:normAutofit/>
          </a:bodyPr>
          <a:lstStyle/>
          <a:p>
            <a:pPr marL="0" indent="0" algn="ctr">
              <a:buNone/>
            </a:pPr>
            <a:r>
              <a:rPr lang="en-US" kern="1200">
                <a:solidFill>
                  <a:srgbClr val="000000"/>
                </a:solidFill>
                <a:latin typeface="+mn-lt"/>
                <a:ea typeface="+mn-ea"/>
                <a:cs typeface="+mn-cs"/>
              </a:rPr>
              <a:t>Van wie mogen we het filmpje eventueel gebruiken?</a:t>
            </a:r>
          </a:p>
        </p:txBody>
      </p:sp>
      <p:sp>
        <p:nvSpPr>
          <p:cNvPr id="4" name="Tekstvak 3">
            <a:extLst>
              <a:ext uri="{FF2B5EF4-FFF2-40B4-BE49-F238E27FC236}">
                <a16:creationId xmlns:a16="http://schemas.microsoft.com/office/drawing/2014/main" id="{B42C60AA-B3CC-1C49-B37B-55F346B149CD}"/>
              </a:ext>
            </a:extLst>
          </p:cNvPr>
          <p:cNvSpPr txBox="1"/>
          <p:nvPr/>
        </p:nvSpPr>
        <p:spPr>
          <a:xfrm>
            <a:off x="1487837" y="6586780"/>
            <a:ext cx="184731" cy="369332"/>
          </a:xfrm>
          <a:prstGeom prst="rect">
            <a:avLst/>
          </a:prstGeom>
          <a:noFill/>
        </p:spPr>
        <p:txBody>
          <a:bodyPr wrap="none" rtlCol="0">
            <a:spAutoFit/>
          </a:bodyPr>
          <a:lstStyle/>
          <a:p>
            <a:endParaRPr lang="nl-NL" dirty="0"/>
          </a:p>
        </p:txBody>
      </p:sp>
      <p:sp>
        <p:nvSpPr>
          <p:cNvPr id="5" name="Tekstvak 4">
            <a:extLst>
              <a:ext uri="{FF2B5EF4-FFF2-40B4-BE49-F238E27FC236}">
                <a16:creationId xmlns:a16="http://schemas.microsoft.com/office/drawing/2014/main" id="{C15FB8E9-FA60-5E44-9AD0-BBE3D4A54FCC}"/>
              </a:ext>
            </a:extLst>
          </p:cNvPr>
          <p:cNvSpPr txBox="1"/>
          <p:nvPr/>
        </p:nvSpPr>
        <p:spPr>
          <a:xfrm>
            <a:off x="1146875" y="6354305"/>
            <a:ext cx="184731" cy="369332"/>
          </a:xfrm>
          <a:prstGeom prst="rect">
            <a:avLst/>
          </a:prstGeom>
          <a:noFill/>
        </p:spPr>
        <p:txBody>
          <a:bodyPr wrap="none" rtlCol="0">
            <a:spAutoFit/>
          </a:bodyPr>
          <a:lstStyle/>
          <a:p>
            <a:endParaRPr lang="nl-NL"/>
          </a:p>
        </p:txBody>
      </p:sp>
    </p:spTree>
    <p:extLst>
      <p:ext uri="{BB962C8B-B14F-4D97-AF65-F5344CB8AC3E}">
        <p14:creationId xmlns:p14="http://schemas.microsoft.com/office/powerpoint/2010/main" val="81703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A675451-ED1F-504E-946D-36AC65751385}"/>
              </a:ext>
            </a:extLst>
          </p:cNvPr>
          <p:cNvSpPr>
            <a:spLocks noGrp="1"/>
          </p:cNvSpPr>
          <p:nvPr>
            <p:ph type="title"/>
          </p:nvPr>
        </p:nvSpPr>
        <p:spPr>
          <a:xfrm>
            <a:off x="6094105" y="802955"/>
            <a:ext cx="4977976" cy="1454051"/>
          </a:xfrm>
        </p:spPr>
        <p:txBody>
          <a:bodyPr>
            <a:normAutofit/>
          </a:bodyPr>
          <a:lstStyle/>
          <a:p>
            <a:r>
              <a:rPr lang="nl-NL">
                <a:solidFill>
                  <a:srgbClr val="000000"/>
                </a:solidFill>
              </a:rPr>
              <a:t>Echt handig!</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Thumbs Up Sign">
            <a:extLst>
              <a:ext uri="{FF2B5EF4-FFF2-40B4-BE49-F238E27FC236}">
                <a16:creationId xmlns:a16="http://schemas.microsoft.com/office/drawing/2014/main" id="{8371975A-B968-404F-AE41-6322FDA858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EEF4C8DF-845E-A347-9C48-C7D173B97466}"/>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hlinkClick r:id="rId5"/>
              </a:rPr>
              <a:t>https://www.samengezond.nl</a:t>
            </a:r>
            <a:endParaRPr lang="nl-NL" sz="2000" dirty="0">
              <a:solidFill>
                <a:srgbClr val="000000"/>
              </a:solidFill>
            </a:endParaRPr>
          </a:p>
          <a:p>
            <a:endParaRPr lang="nl-NL" sz="2000" dirty="0">
              <a:solidFill>
                <a:srgbClr val="000000"/>
              </a:solidFill>
            </a:endParaRPr>
          </a:p>
        </p:txBody>
      </p:sp>
    </p:spTree>
    <p:extLst>
      <p:ext uri="{BB962C8B-B14F-4D97-AF65-F5344CB8AC3E}">
        <p14:creationId xmlns:p14="http://schemas.microsoft.com/office/powerpoint/2010/main" val="1312842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2AFD814-EE2E-D84C-A603-818A65340EC9}"/>
              </a:ext>
            </a:extLst>
          </p:cNvPr>
          <p:cNvSpPr>
            <a:spLocks noGrp="1"/>
          </p:cNvSpPr>
          <p:nvPr>
            <p:ph type="title"/>
          </p:nvPr>
        </p:nvSpPr>
        <p:spPr>
          <a:xfrm>
            <a:off x="5615690" y="635383"/>
            <a:ext cx="5366040" cy="2344840"/>
          </a:xfrm>
        </p:spPr>
        <p:txBody>
          <a:bodyPr vert="horz" lIns="91440" tIns="45720" rIns="91440" bIns="45720" rtlCol="0" anchor="b">
            <a:normAutofit/>
          </a:bodyPr>
          <a:lstStyle/>
          <a:p>
            <a:pPr marL="571500" indent="-571500">
              <a:buFont typeface="Arial" panose="020B0604020202020204" pitchFamily="34" charset="0"/>
              <a:buChar char="•"/>
            </a:pPr>
            <a:r>
              <a:rPr lang="en-US" sz="5200" dirty="0"/>
              <a:t>Hoe was de stage? </a:t>
            </a:r>
            <a:br>
              <a:rPr lang="en-US" sz="5200" dirty="0"/>
            </a:br>
            <a:endParaRPr lang="en-US" sz="5200" dirty="0"/>
          </a:p>
        </p:txBody>
      </p:sp>
      <p:cxnSp>
        <p:nvCxnSpPr>
          <p:cNvPr id="21" name="Straight Connector 2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0C8EA366-8821-F246-8DA6-503988353135}"/>
              </a:ext>
            </a:extLst>
          </p:cNvPr>
          <p:cNvPicPr>
            <a:picLocks noChangeAspect="1"/>
          </p:cNvPicPr>
          <p:nvPr/>
        </p:nvPicPr>
        <p:blipFill rotWithShape="1">
          <a:blip r:embed="rId2">
            <a:extLst>
              <a:ext uri="{28A0092B-C50C-407E-A947-70E740481C1C}">
                <a14:useLocalDpi xmlns:a14="http://schemas.microsoft.com/office/drawing/2010/main" val="0"/>
              </a:ext>
            </a:extLst>
          </a:blip>
          <a:srcRect r="-1" b="9478"/>
          <a:stretch/>
        </p:blipFill>
        <p:spPr>
          <a:xfrm>
            <a:off x="1060850" y="4193935"/>
            <a:ext cx="3217333" cy="1872234"/>
          </a:xfrm>
          <a:prstGeom prst="rect">
            <a:avLst/>
          </a:prstGeom>
        </p:spPr>
      </p:pic>
      <p:sp>
        <p:nvSpPr>
          <p:cNvPr id="2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9640" y="1554355"/>
            <a:ext cx="171514" cy="171514"/>
          </a:xfrm>
          <a:custGeom>
            <a:avLst/>
            <a:gdLst>
              <a:gd name="connsiteX0" fmla="*/ 159873 w 171514"/>
              <a:gd name="connsiteY0" fmla="*/ 74116 h 171514"/>
              <a:gd name="connsiteX1" fmla="*/ 97398 w 171514"/>
              <a:gd name="connsiteY1" fmla="*/ 74116 h 171514"/>
              <a:gd name="connsiteX2" fmla="*/ 97398 w 171514"/>
              <a:gd name="connsiteY2" fmla="*/ 11641 h 171514"/>
              <a:gd name="connsiteX3" fmla="*/ 85757 w 171514"/>
              <a:gd name="connsiteY3" fmla="*/ 0 h 171514"/>
              <a:gd name="connsiteX4" fmla="*/ 74116 w 171514"/>
              <a:gd name="connsiteY4" fmla="*/ 11641 h 171514"/>
              <a:gd name="connsiteX5" fmla="*/ 74116 w 171514"/>
              <a:gd name="connsiteY5" fmla="*/ 74116 h 171514"/>
              <a:gd name="connsiteX6" fmla="*/ 11641 w 171514"/>
              <a:gd name="connsiteY6" fmla="*/ 74116 h 171514"/>
              <a:gd name="connsiteX7" fmla="*/ 0 w 171514"/>
              <a:gd name="connsiteY7" fmla="*/ 85757 h 171514"/>
              <a:gd name="connsiteX8" fmla="*/ 11641 w 171514"/>
              <a:gd name="connsiteY8" fmla="*/ 97398 h 171514"/>
              <a:gd name="connsiteX9" fmla="*/ 74116 w 171514"/>
              <a:gd name="connsiteY9" fmla="*/ 97398 h 171514"/>
              <a:gd name="connsiteX10" fmla="*/ 74116 w 171514"/>
              <a:gd name="connsiteY10" fmla="*/ 159873 h 171514"/>
              <a:gd name="connsiteX11" fmla="*/ 85757 w 171514"/>
              <a:gd name="connsiteY11" fmla="*/ 171514 h 171514"/>
              <a:gd name="connsiteX12" fmla="*/ 97398 w 171514"/>
              <a:gd name="connsiteY12" fmla="*/ 159873 h 171514"/>
              <a:gd name="connsiteX13" fmla="*/ 97398 w 171514"/>
              <a:gd name="connsiteY13" fmla="*/ 97398 h 171514"/>
              <a:gd name="connsiteX14" fmla="*/ 159873 w 171514"/>
              <a:gd name="connsiteY14" fmla="*/ 97398 h 171514"/>
              <a:gd name="connsiteX15" fmla="*/ 171514 w 171514"/>
              <a:gd name="connsiteY15" fmla="*/ 85757 h 171514"/>
              <a:gd name="connsiteX16" fmla="*/ 159873 w 171514"/>
              <a:gd name="connsiteY16" fmla="*/ 74116 h 17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4" h="171514">
                <a:moveTo>
                  <a:pt x="159873" y="74116"/>
                </a:moveTo>
                <a:lnTo>
                  <a:pt x="97398" y="74116"/>
                </a:lnTo>
                <a:lnTo>
                  <a:pt x="97398" y="11641"/>
                </a:lnTo>
                <a:cubicBezTo>
                  <a:pt x="97398" y="5212"/>
                  <a:pt x="92186" y="0"/>
                  <a:pt x="85757" y="0"/>
                </a:cubicBezTo>
                <a:cubicBezTo>
                  <a:pt x="79328" y="0"/>
                  <a:pt x="74116" y="5212"/>
                  <a:pt x="74116" y="11641"/>
                </a:cubicBezTo>
                <a:lnTo>
                  <a:pt x="74116" y="74116"/>
                </a:lnTo>
                <a:lnTo>
                  <a:pt x="11641" y="74116"/>
                </a:lnTo>
                <a:cubicBezTo>
                  <a:pt x="5212" y="74116"/>
                  <a:pt x="0" y="79328"/>
                  <a:pt x="0" y="85757"/>
                </a:cubicBezTo>
                <a:cubicBezTo>
                  <a:pt x="0" y="92186"/>
                  <a:pt x="5212" y="97398"/>
                  <a:pt x="11641" y="97398"/>
                </a:cubicBezTo>
                <a:lnTo>
                  <a:pt x="74116" y="97398"/>
                </a:lnTo>
                <a:lnTo>
                  <a:pt x="74116" y="159873"/>
                </a:lnTo>
                <a:cubicBezTo>
                  <a:pt x="74116" y="166302"/>
                  <a:pt x="79328" y="171514"/>
                  <a:pt x="85757" y="171514"/>
                </a:cubicBezTo>
                <a:cubicBezTo>
                  <a:pt x="92186" y="171514"/>
                  <a:pt x="97398" y="166302"/>
                  <a:pt x="97398" y="159873"/>
                </a:cubicBezTo>
                <a:lnTo>
                  <a:pt x="97398" y="97398"/>
                </a:lnTo>
                <a:lnTo>
                  <a:pt x="159873" y="97398"/>
                </a:lnTo>
                <a:cubicBezTo>
                  <a:pt x="166302" y="97398"/>
                  <a:pt x="171514" y="92186"/>
                  <a:pt x="171514" y="85757"/>
                </a:cubicBezTo>
                <a:cubicBezTo>
                  <a:pt x="171514" y="79328"/>
                  <a:pt x="166302" y="74116"/>
                  <a:pt x="159873" y="74116"/>
                </a:cubicBezTo>
                <a:close/>
              </a:path>
            </a:pathLst>
          </a:custGeom>
          <a:solidFill>
            <a:schemeClr val="accent2"/>
          </a:solidFill>
          <a:ln w="776" cap="flat">
            <a:noFill/>
            <a:prstDash val="solid"/>
            <a:miter/>
          </a:ln>
        </p:spPr>
        <p:txBody>
          <a:bodyPr rtlCol="0" anchor="ctr"/>
          <a:lstStyle/>
          <a:p>
            <a:endParaRPr lang="en-US"/>
          </a:p>
        </p:txBody>
      </p:sp>
      <p:sp>
        <p:nvSpPr>
          <p:cNvPr id="2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221" y="1837208"/>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2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2095" y="2208380"/>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9" name="Content Placeholder 8">
            <a:extLst>
              <a:ext uri="{FF2B5EF4-FFF2-40B4-BE49-F238E27FC236}">
                <a16:creationId xmlns:a16="http://schemas.microsoft.com/office/drawing/2014/main" id="{F1BAB9F3-4B0C-4BA0-BE41-65E760B94443}"/>
              </a:ext>
            </a:extLst>
          </p:cNvPr>
          <p:cNvSpPr>
            <a:spLocks noGrp="1"/>
          </p:cNvSpPr>
          <p:nvPr>
            <p:ph idx="1"/>
          </p:nvPr>
        </p:nvSpPr>
        <p:spPr>
          <a:xfrm>
            <a:off x="5615690" y="3429000"/>
            <a:ext cx="5366041" cy="2809114"/>
          </a:xfrm>
        </p:spPr>
        <p:txBody>
          <a:bodyPr anchor="t">
            <a:normAutofit/>
          </a:bodyPr>
          <a:lstStyle/>
          <a:p>
            <a:r>
              <a:rPr lang="en-US" sz="2000">
                <a:solidFill>
                  <a:schemeClr val="tx1">
                    <a:alpha val="80000"/>
                  </a:schemeClr>
                </a:solidFill>
              </a:rPr>
              <a:t>Wat vond je leuk, kreeg je energie van?</a:t>
            </a:r>
          </a:p>
          <a:p>
            <a:r>
              <a:rPr lang="en-US" sz="2000">
                <a:solidFill>
                  <a:schemeClr val="tx1">
                    <a:alpha val="80000"/>
                  </a:schemeClr>
                </a:solidFill>
              </a:rPr>
              <a:t>Wat vond je minder leuk?</a:t>
            </a:r>
          </a:p>
          <a:p>
            <a:r>
              <a:rPr lang="en-US" sz="2000">
                <a:solidFill>
                  <a:schemeClr val="tx1">
                    <a:alpha val="80000"/>
                  </a:schemeClr>
                </a:solidFill>
              </a:rPr>
              <a:t>Wat ging heel goed/ succes?</a:t>
            </a:r>
          </a:p>
          <a:p>
            <a:r>
              <a:rPr lang="en-US" sz="2000">
                <a:solidFill>
                  <a:schemeClr val="tx1">
                    <a:alpha val="80000"/>
                  </a:schemeClr>
                </a:solidFill>
              </a:rPr>
              <a:t>Wat had je graag nog aan vaardigheden gehad?</a:t>
            </a:r>
          </a:p>
        </p:txBody>
      </p:sp>
    </p:spTree>
    <p:extLst>
      <p:ext uri="{BB962C8B-B14F-4D97-AF65-F5344CB8AC3E}">
        <p14:creationId xmlns:p14="http://schemas.microsoft.com/office/powerpoint/2010/main" val="3637206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2903D0-1004-E54B-B7CD-1E9E2D898081}"/>
              </a:ext>
            </a:extLst>
          </p:cNvPr>
          <p:cNvSpPr>
            <a:spLocks noGrp="1"/>
          </p:cNvSpPr>
          <p:nvPr>
            <p:ph type="title"/>
          </p:nvPr>
        </p:nvSpPr>
        <p:spPr>
          <a:xfrm>
            <a:off x="1245072" y="1289765"/>
            <a:ext cx="3651101" cy="4270963"/>
          </a:xfrm>
        </p:spPr>
        <p:txBody>
          <a:bodyPr anchor="ctr">
            <a:normAutofit/>
          </a:bodyPr>
          <a:lstStyle/>
          <a:p>
            <a:pPr algn="ctr"/>
            <a:r>
              <a:rPr lang="nl-NL" sz="3900" dirty="0">
                <a:solidFill>
                  <a:srgbClr val="FFFFFF"/>
                </a:solidFill>
              </a:rPr>
              <a:t>Wat heb je nog nodig als voorbereiding op de proeve van bekwaamheid en voor je vervolgkeuze?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Tijdelijke aanduiding voor inhoud 2">
            <a:extLst>
              <a:ext uri="{FF2B5EF4-FFF2-40B4-BE49-F238E27FC236}">
                <a16:creationId xmlns:a16="http://schemas.microsoft.com/office/drawing/2014/main" id="{FF2A2544-91CF-5A40-97C5-A93885CCACBF}"/>
              </a:ext>
            </a:extLst>
          </p:cNvPr>
          <p:cNvSpPr>
            <a:spLocks noGrp="1"/>
          </p:cNvSpPr>
          <p:nvPr>
            <p:ph idx="1"/>
          </p:nvPr>
        </p:nvSpPr>
        <p:spPr>
          <a:xfrm>
            <a:off x="6297233" y="518400"/>
            <a:ext cx="4771607" cy="5837949"/>
          </a:xfrm>
        </p:spPr>
        <p:txBody>
          <a:bodyPr anchor="ctr">
            <a:normAutofit/>
          </a:bodyPr>
          <a:lstStyle/>
          <a:p>
            <a:r>
              <a:rPr lang="nl-NL" sz="2000" dirty="0">
                <a:solidFill>
                  <a:schemeClr val="tx1">
                    <a:alpha val="80000"/>
                  </a:schemeClr>
                </a:solidFill>
              </a:rPr>
              <a:t>Inzicht in opleidingen </a:t>
            </a:r>
          </a:p>
          <a:p>
            <a:r>
              <a:rPr lang="nl-NL" sz="2000" dirty="0">
                <a:solidFill>
                  <a:schemeClr val="tx1">
                    <a:alpha val="80000"/>
                  </a:schemeClr>
                </a:solidFill>
              </a:rPr>
              <a:t>Koppeling naar de praktijk</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62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6C3443-0F30-0B40-9FB6-3164B3795820}"/>
              </a:ext>
            </a:extLst>
          </p:cNvPr>
          <p:cNvSpPr>
            <a:spLocks noGrp="1"/>
          </p:cNvSpPr>
          <p:nvPr>
            <p:ph type="title"/>
          </p:nvPr>
        </p:nvSpPr>
        <p:spPr>
          <a:xfrm>
            <a:off x="1245072" y="1289765"/>
            <a:ext cx="3651101" cy="4270963"/>
          </a:xfrm>
        </p:spPr>
        <p:txBody>
          <a:bodyPr anchor="ctr">
            <a:normAutofit/>
          </a:bodyPr>
          <a:lstStyle/>
          <a:p>
            <a:pPr algn="ctr"/>
            <a:r>
              <a:rPr lang="nl-NL" sz="5600" b="1">
                <a:solidFill>
                  <a:srgbClr val="FFFFFF"/>
                </a:solidFill>
              </a:rPr>
              <a:t>IBS Stad van de toekomst</a:t>
            </a:r>
            <a:br>
              <a:rPr lang="nl-NL" sz="5600">
                <a:solidFill>
                  <a:srgbClr val="FFFFFF"/>
                </a:solidFill>
              </a:rPr>
            </a:br>
            <a:endParaRPr lang="nl-NL" sz="5600">
              <a:solidFill>
                <a:srgbClr val="FFFFFF"/>
              </a:solidFill>
            </a:endParaRPr>
          </a:p>
        </p:txBody>
      </p:sp>
      <p:sp>
        <p:nvSpPr>
          <p:cNvPr id="2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Tijdelijke aanduiding voor inhoud 2">
            <a:extLst>
              <a:ext uri="{FF2B5EF4-FFF2-40B4-BE49-F238E27FC236}">
                <a16:creationId xmlns:a16="http://schemas.microsoft.com/office/drawing/2014/main" id="{AB5E3449-3C7E-9740-866D-49EE1ECF92F7}"/>
              </a:ext>
            </a:extLst>
          </p:cNvPr>
          <p:cNvSpPr>
            <a:spLocks noGrp="1"/>
          </p:cNvSpPr>
          <p:nvPr>
            <p:ph idx="1"/>
          </p:nvPr>
        </p:nvSpPr>
        <p:spPr>
          <a:xfrm>
            <a:off x="6297233" y="518400"/>
            <a:ext cx="4771607" cy="5837949"/>
          </a:xfrm>
        </p:spPr>
        <p:txBody>
          <a:bodyPr anchor="ctr">
            <a:normAutofit/>
          </a:bodyPr>
          <a:lstStyle/>
          <a:p>
            <a:r>
              <a:rPr lang="nl-NL" sz="2000" dirty="0">
                <a:solidFill>
                  <a:schemeClr val="tx1">
                    <a:alpha val="80000"/>
                  </a:schemeClr>
                </a:solidFill>
              </a:rPr>
              <a:t>In dit IBS ga je dromen over de toekomst van de stad op het gebied van jouw specialisatie. Hoe ziet 2050 er volgens jou straks uit? Je gaat je verdiepen in de uitdagingen die er nu spelen en kijken welke trends en ontwikkelingen er nu al zijn. Uiteindelijk presenteer je een visie op de stad van de toekomst binnen jouw specialisatie.</a:t>
            </a:r>
          </a:p>
          <a:p>
            <a:r>
              <a:rPr lang="nl-NL" sz="2000" dirty="0">
                <a:solidFill>
                  <a:schemeClr val="tx1">
                    <a:alpha val="80000"/>
                  </a:schemeClr>
                </a:solidFill>
              </a:rPr>
              <a:t>In je rol als adviseur duurzame leefomgeving word je gevraagd om na te denken over de stad van de toekomst er uitziet op het gebied van jouw specialisatie. </a:t>
            </a:r>
          </a:p>
        </p:txBody>
      </p:sp>
      <p:sp>
        <p:nvSpPr>
          <p:cNvPr id="2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8" name="Straight Connector 2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03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143881" y="-78928"/>
            <a:ext cx="556077"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7" name="Rectangle 4"/>
          <p:cNvSpPr>
            <a:spLocks noChangeArrowheads="1"/>
          </p:cNvSpPr>
          <p:nvPr/>
        </p:nvSpPr>
        <p:spPr bwMode="auto">
          <a:xfrm>
            <a:off x="2529068" y="2038610"/>
            <a:ext cx="3823857"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200" b="1" dirty="0">
                <a:solidFill>
                  <a:srgbClr val="0070C0"/>
                </a:solidFill>
                <a:latin typeface="Arial" panose="020B0604020202020204" pitchFamily="34" charset="0"/>
                <a:ea typeface="Calibri" pitchFamily="34" charset="0"/>
                <a:cs typeface="Arial" panose="020B0604020202020204" pitchFamily="34" charset="0"/>
              </a:rPr>
              <a:t>Leerproduct</a:t>
            </a:r>
          </a:p>
          <a:p>
            <a:pPr marL="171450" indent="-171450" eaLnBrk="0" hangingPunct="0">
              <a:buFont typeface="Arial" pitchFamily="34" charset="0"/>
              <a:buChar char="•"/>
            </a:pPr>
            <a:r>
              <a:rPr lang="nl-NL" sz="1200" dirty="0">
                <a:ea typeface="Calibri" pitchFamily="34" charset="0"/>
                <a:cs typeface="Arial" charset="0"/>
              </a:rPr>
              <a:t>Een verslag met daarin 3 uitgewerkte </a:t>
            </a:r>
            <a:r>
              <a:rPr lang="nl-NL" sz="1200" dirty="0"/>
              <a:t>maatschappelijke uitdagingen/problemen van de stad van de toekomst onderbouwd met actuele bronnen.</a:t>
            </a:r>
            <a:endParaRPr lang="nl-NL" sz="1200" dirty="0">
              <a:ea typeface="Calibri" pitchFamily="34" charset="0"/>
              <a:cs typeface="Arial" charset="0"/>
            </a:endParaRPr>
          </a:p>
        </p:txBody>
      </p:sp>
      <p:sp>
        <p:nvSpPr>
          <p:cNvPr id="8" name="Rectangle 5"/>
          <p:cNvSpPr>
            <a:spLocks noChangeArrowheads="1"/>
          </p:cNvSpPr>
          <p:nvPr/>
        </p:nvSpPr>
        <p:spPr bwMode="auto">
          <a:xfrm>
            <a:off x="2542496" y="3109169"/>
            <a:ext cx="3823857" cy="26776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200" b="1" dirty="0" err="1">
                <a:solidFill>
                  <a:srgbClr val="0070C0"/>
                </a:solidFill>
                <a:latin typeface="Arial" panose="020B0604020202020204" pitchFamily="34" charset="0"/>
                <a:ea typeface="Calibri" pitchFamily="34" charset="0"/>
                <a:cs typeface="Arial" panose="020B0604020202020204" pitchFamily="34" charset="0"/>
              </a:rPr>
              <a:t>Leerpad</a:t>
            </a:r>
            <a:r>
              <a:rPr lang="nl-NL" sz="1200" b="1" dirty="0">
                <a:solidFill>
                  <a:srgbClr val="0070C0"/>
                </a:solidFill>
                <a:latin typeface="Arial" panose="020B0604020202020204" pitchFamily="34" charset="0"/>
                <a:ea typeface="Calibri" pitchFamily="34" charset="0"/>
                <a:cs typeface="Arial" panose="020B0604020202020204" pitchFamily="34" charset="0"/>
              </a:rPr>
              <a:t>      </a:t>
            </a:r>
            <a:r>
              <a:rPr lang="nl-NL" sz="1100" b="1" dirty="0">
                <a:solidFill>
                  <a:srgbClr val="0070C0"/>
                </a:solidFill>
                <a:ea typeface="Calibri" pitchFamily="34" charset="0"/>
                <a:cs typeface="Arial" charset="0"/>
              </a:rPr>
              <a:t>                                                                                </a:t>
            </a:r>
          </a:p>
          <a:p>
            <a:pPr marL="171450" indent="-171450" eaLnBrk="0" hangingPunct="0">
              <a:buFont typeface="Arial" pitchFamily="34" charset="0"/>
              <a:buChar char="•"/>
              <a:defRPr/>
            </a:pPr>
            <a:r>
              <a:rPr lang="nl-NL" sz="1200" dirty="0">
                <a:ea typeface="Calibri" pitchFamily="34" charset="0"/>
                <a:cs typeface="Arial" charset="0"/>
              </a:rPr>
              <a:t>Ga op zoek naar stedelijke uitdagingen op het gebied van gezondheid in de stad op dit moment en de nabije toekomst. Dat mogen wereldwijde uitdagingen zijn. </a:t>
            </a:r>
          </a:p>
          <a:p>
            <a:pPr marL="171450" indent="-171450" eaLnBrk="0" hangingPunct="0">
              <a:buFont typeface="Arial" pitchFamily="34" charset="0"/>
              <a:buChar char="•"/>
              <a:defRPr/>
            </a:pPr>
            <a:r>
              <a:rPr lang="nl-NL" sz="1200" dirty="0">
                <a:ea typeface="Calibri" pitchFamily="34" charset="0"/>
                <a:cs typeface="Arial" charset="0"/>
              </a:rPr>
              <a:t>Koppel ontwikkelingen die wereldwijd plaatsvinden op het gebied van steden en jouw specialisatie aan de uitdagingen. </a:t>
            </a:r>
          </a:p>
          <a:p>
            <a:pPr marL="171450" indent="-171450" eaLnBrk="0" hangingPunct="0">
              <a:buFont typeface="Arial" pitchFamily="34" charset="0"/>
              <a:buChar char="•"/>
              <a:defRPr/>
            </a:pPr>
            <a:r>
              <a:rPr lang="nl-NL" sz="1200" dirty="0">
                <a:ea typeface="Calibri" pitchFamily="34" charset="0"/>
                <a:cs typeface="Arial" charset="0"/>
              </a:rPr>
              <a:t>Zoek betrouwbare bronnen die de gevonden ontwikkelingen, uitdagingen en thema’s onderbouwen.</a:t>
            </a:r>
          </a:p>
          <a:p>
            <a:pPr marL="171450" indent="-171450" eaLnBrk="0" hangingPunct="0">
              <a:buFont typeface="Arial" pitchFamily="34" charset="0"/>
              <a:buChar char="•"/>
              <a:defRPr/>
            </a:pPr>
            <a:r>
              <a:rPr lang="nl-NL" sz="1200" dirty="0">
                <a:ea typeface="Calibri" pitchFamily="34" charset="0"/>
                <a:cs typeface="Arial" charset="0"/>
              </a:rPr>
              <a:t>Werk 3 uitdagingen en de daarbij behorende ontwikkelingen uit beargumenteerd met de gevonden bronnen. </a:t>
            </a:r>
          </a:p>
          <a:p>
            <a:pPr marL="171450" indent="-171450" eaLnBrk="0" hangingPunct="0">
              <a:buFont typeface="Arial" pitchFamily="34" charset="0"/>
              <a:buChar char="•"/>
              <a:defRPr/>
            </a:pPr>
            <a:r>
              <a:rPr lang="nl-NL" sz="1200" dirty="0">
                <a:ea typeface="Calibri" pitchFamily="34" charset="0"/>
                <a:cs typeface="Arial" charset="0"/>
              </a:rPr>
              <a:t>Beschrijf per uitdaging waarom het belangrijk is voor de stad van de toekomst</a:t>
            </a:r>
          </a:p>
        </p:txBody>
      </p:sp>
      <p:sp>
        <p:nvSpPr>
          <p:cNvPr id="9" name="Rectangle 6"/>
          <p:cNvSpPr>
            <a:spLocks noChangeArrowheads="1"/>
          </p:cNvSpPr>
          <p:nvPr/>
        </p:nvSpPr>
        <p:spPr bwMode="auto">
          <a:xfrm>
            <a:off x="6963006" y="916184"/>
            <a:ext cx="3500438" cy="13849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0070C0"/>
                </a:solidFill>
                <a:latin typeface="Arial" panose="020B0604020202020204" pitchFamily="34" charset="0"/>
                <a:ea typeface="Calibri" pitchFamily="34" charset="0"/>
                <a:cs typeface="Arial" panose="020B0604020202020204" pitchFamily="34" charset="0"/>
              </a:rPr>
              <a:t>Samenwerken</a:t>
            </a:r>
            <a:r>
              <a:rPr lang="nl-NL" sz="1100" b="1" dirty="0">
                <a:ea typeface="Calibri" pitchFamily="34" charset="0"/>
                <a:cs typeface="Arial" charset="0"/>
              </a:rPr>
              <a:t>		</a:t>
            </a:r>
            <a:endParaRPr lang="nl-NL" sz="1100" b="1" dirty="0">
              <a:solidFill>
                <a:srgbClr val="0070C0"/>
              </a:solidFill>
              <a:ea typeface="Calibri" pitchFamily="34" charset="0"/>
              <a:cs typeface="Arial" charset="0"/>
            </a:endParaRPr>
          </a:p>
          <a:p>
            <a:pPr marL="171450" indent="-171450" eaLnBrk="0" hangingPunct="0">
              <a:buFont typeface="Arial" pitchFamily="34" charset="0"/>
              <a:buChar char="•"/>
            </a:pPr>
            <a:r>
              <a:rPr lang="nl-NL" sz="1200" dirty="0">
                <a:ea typeface="Calibri" pitchFamily="34" charset="0"/>
                <a:cs typeface="Arial" charset="0"/>
              </a:rPr>
              <a:t>Deze opdracht maak je alleen of in tweetallen. </a:t>
            </a:r>
          </a:p>
          <a:p>
            <a:pPr marL="171450" indent="-171450" eaLnBrk="0" hangingPunct="0">
              <a:buFont typeface="Arial" pitchFamily="34" charset="0"/>
              <a:buChar char="•"/>
            </a:pPr>
            <a:r>
              <a:rPr lang="nl-NL" sz="1200" dirty="0">
                <a:ea typeface="Calibri" pitchFamily="34" charset="0"/>
                <a:cs typeface="Arial" charset="0"/>
              </a:rPr>
              <a:t>Plaats je product op het Leerplatform.</a:t>
            </a:r>
          </a:p>
          <a:p>
            <a:pPr marL="171450" indent="-171450" eaLnBrk="0" hangingPunct="0">
              <a:buFont typeface="Arial" pitchFamily="34" charset="0"/>
              <a:buChar char="•"/>
            </a:pPr>
            <a:r>
              <a:rPr lang="nl-NL" sz="1200" dirty="0">
                <a:ea typeface="Calibri" pitchFamily="34" charset="0"/>
                <a:cs typeface="Arial" charset="0"/>
              </a:rPr>
              <a:t>Bekijk leerproducten van anderen en geef feedback.</a:t>
            </a:r>
          </a:p>
          <a:p>
            <a:pPr marL="171450" indent="-171450" eaLnBrk="0" hangingPunct="0">
              <a:buFont typeface="Arial" pitchFamily="34" charset="0"/>
              <a:buChar char="•"/>
            </a:pPr>
            <a:r>
              <a:rPr lang="nl-NL" sz="1200" dirty="0">
                <a:ea typeface="Calibri" pitchFamily="34" charset="0"/>
                <a:cs typeface="Arial" charset="0"/>
              </a:rPr>
              <a:t>Verbeter je leerproduct en plaats versie 2</a:t>
            </a:r>
          </a:p>
          <a:p>
            <a:pPr marL="171450" indent="-171450" eaLnBrk="0" hangingPunct="0">
              <a:buFont typeface="Arial" pitchFamily="34" charset="0"/>
              <a:buChar char="•"/>
            </a:pPr>
            <a:r>
              <a:rPr lang="nl-NL" sz="1200" dirty="0">
                <a:ea typeface="Calibri" pitchFamily="34" charset="0"/>
                <a:cs typeface="Arial" charset="0"/>
              </a:rPr>
              <a:t>Deadline 19-02-2021</a:t>
            </a:r>
          </a:p>
        </p:txBody>
      </p:sp>
      <p:sp>
        <p:nvSpPr>
          <p:cNvPr id="10" name="Rectangle 8"/>
          <p:cNvSpPr>
            <a:spLocks noChangeArrowheads="1"/>
          </p:cNvSpPr>
          <p:nvPr/>
        </p:nvSpPr>
        <p:spPr bwMode="auto">
          <a:xfrm>
            <a:off x="6963006" y="2557570"/>
            <a:ext cx="3507254"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0070C0"/>
                </a:solidFill>
                <a:latin typeface="Arial" panose="020B0604020202020204" pitchFamily="34" charset="0"/>
                <a:ea typeface="Calibri" pitchFamily="34" charset="0"/>
                <a:cs typeface="Arial" panose="020B0604020202020204" pitchFamily="34" charset="0"/>
              </a:rPr>
              <a:t>Bijeenkomsten</a:t>
            </a:r>
          </a:p>
          <a:p>
            <a:pPr marL="171450" indent="-171450">
              <a:buFont typeface="Arial" pitchFamily="34" charset="0"/>
              <a:buChar char="•"/>
              <a:defRPr/>
            </a:pPr>
            <a:r>
              <a:rPr lang="nl-NL" sz="1200" dirty="0">
                <a:ea typeface="Calibri" pitchFamily="34" charset="0"/>
                <a:cs typeface="Arial" charset="0"/>
              </a:rPr>
              <a:t>Bijeenkomsten stad van de toekomst </a:t>
            </a:r>
          </a:p>
          <a:p>
            <a:pPr marL="171450" indent="-171450">
              <a:buFont typeface="Arial" pitchFamily="34" charset="0"/>
              <a:buChar char="•"/>
              <a:defRPr/>
            </a:pPr>
            <a:r>
              <a:rPr lang="nl-NL" sz="1200" dirty="0">
                <a:ea typeface="Calibri" pitchFamily="34" charset="0"/>
                <a:cs typeface="Arial" charset="0"/>
              </a:rPr>
              <a:t>Bijeenkomsten specialisatie</a:t>
            </a:r>
          </a:p>
        </p:txBody>
      </p:sp>
      <p:sp>
        <p:nvSpPr>
          <p:cNvPr id="11" name="Rectangle 8"/>
          <p:cNvSpPr>
            <a:spLocks noChangeArrowheads="1"/>
          </p:cNvSpPr>
          <p:nvPr/>
        </p:nvSpPr>
        <p:spPr bwMode="auto">
          <a:xfrm>
            <a:off x="6963006" y="3365981"/>
            <a:ext cx="3500438"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defRPr/>
            </a:pPr>
            <a:r>
              <a:rPr lang="nl-NL" sz="1200" b="1" dirty="0">
                <a:solidFill>
                  <a:srgbClr val="0070C0"/>
                </a:solidFill>
                <a:latin typeface="Arial" panose="020B0604020202020204" pitchFamily="34" charset="0"/>
                <a:ea typeface="Calibri" pitchFamily="34" charset="0"/>
                <a:cs typeface="Arial" panose="020B0604020202020204" pitchFamily="34" charset="0"/>
              </a:rPr>
              <a:t>Bronnen</a:t>
            </a:r>
            <a:endParaRPr lang="nl-NL" sz="1200" dirty="0">
              <a:latin typeface="Arial" panose="020B0604020202020204" pitchFamily="34" charset="0"/>
              <a:ea typeface="Calibri" pitchFamily="34" charset="0"/>
              <a:cs typeface="Arial" panose="020B0604020202020204" pitchFamily="34" charset="0"/>
            </a:endParaRPr>
          </a:p>
          <a:p>
            <a:pPr>
              <a:defRPr/>
            </a:pPr>
            <a:r>
              <a:rPr lang="nl-NL" sz="1200" dirty="0">
                <a:latin typeface="Arial" panose="020B0604020202020204" pitchFamily="34" charset="0"/>
                <a:ea typeface="Calibri" pitchFamily="34" charset="0"/>
                <a:cs typeface="Arial" panose="020B0604020202020204" pitchFamily="34" charset="0"/>
                <a:hlinkClick r:id="rId3"/>
              </a:rPr>
              <a:t>Milieudefensie; luchtkwaliteit van steden</a:t>
            </a:r>
            <a:endParaRPr lang="nl-NL" sz="1200" dirty="0">
              <a:latin typeface="Arial" panose="020B0604020202020204" pitchFamily="34" charset="0"/>
              <a:ea typeface="Calibri" pitchFamily="34" charset="0"/>
              <a:cs typeface="Arial" panose="020B0604020202020204" pitchFamily="34" charset="0"/>
            </a:endParaRPr>
          </a:p>
          <a:p>
            <a:pPr>
              <a:defRPr/>
            </a:pPr>
            <a:r>
              <a:rPr lang="nl-NL" sz="1200" dirty="0">
                <a:latin typeface="Arial" panose="020B0604020202020204" pitchFamily="34" charset="0"/>
                <a:ea typeface="Calibri" pitchFamily="34" charset="0"/>
                <a:cs typeface="Arial" panose="020B0604020202020204" pitchFamily="34" charset="0"/>
                <a:hlinkClick r:id="rId4"/>
              </a:rPr>
              <a:t>Artikel: Wageningen werkt aan wereldvoedselprobleem</a:t>
            </a:r>
            <a:endParaRPr lang="nl-NL" sz="1200" dirty="0">
              <a:latin typeface="Arial" panose="020B0604020202020204" pitchFamily="34" charset="0"/>
              <a:ea typeface="Calibri" pitchFamily="34" charset="0"/>
              <a:cs typeface="Arial" panose="020B0604020202020204" pitchFamily="34" charset="0"/>
            </a:endParaRPr>
          </a:p>
          <a:p>
            <a:pPr>
              <a:defRPr/>
            </a:pPr>
            <a:r>
              <a:rPr lang="nl-NL" sz="1200" dirty="0">
                <a:latin typeface="Arial" panose="020B0604020202020204" pitchFamily="34" charset="0"/>
                <a:ea typeface="Calibri" pitchFamily="34" charset="0"/>
                <a:cs typeface="Arial" panose="020B0604020202020204" pitchFamily="34" charset="0"/>
                <a:hlinkClick r:id="rId5"/>
              </a:rPr>
              <a:t>Artikel: Voedsel in 2050 </a:t>
            </a:r>
            <a:endParaRPr lang="nl-NL" sz="1200" dirty="0">
              <a:latin typeface="Arial" panose="020B0604020202020204" pitchFamily="34" charset="0"/>
              <a:ea typeface="Calibri" pitchFamily="34" charset="0"/>
              <a:cs typeface="Arial" panose="020B0604020202020204" pitchFamily="34" charset="0"/>
            </a:endParaRPr>
          </a:p>
        </p:txBody>
      </p:sp>
      <p:sp>
        <p:nvSpPr>
          <p:cNvPr id="12" name="Rechthoek 11"/>
          <p:cNvSpPr/>
          <p:nvPr/>
        </p:nvSpPr>
        <p:spPr>
          <a:xfrm>
            <a:off x="2032001" y="6672145"/>
            <a:ext cx="8636000" cy="202216"/>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7" name="Rechthoek 1"/>
          <p:cNvSpPr>
            <a:spLocks noChangeArrowheads="1"/>
          </p:cNvSpPr>
          <p:nvPr/>
        </p:nvSpPr>
        <p:spPr bwMode="auto">
          <a:xfrm>
            <a:off x="2639566" y="167118"/>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800" dirty="0">
                <a:latin typeface="Calibri" pitchFamily="34" charset="0"/>
              </a:rPr>
              <a:t>2021_SVT_1_LS Uitdagingen</a:t>
            </a:r>
          </a:p>
        </p:txBody>
      </p:sp>
      <p:pic>
        <p:nvPicPr>
          <p:cNvPr id="18" name="Afbeelding 17"/>
          <p:cNvPicPr>
            <a:picLocks noChangeAspect="1"/>
          </p:cNvPicPr>
          <p:nvPr/>
        </p:nvPicPr>
        <p:blipFill>
          <a:blip r:embed="rId6" cstate="print"/>
          <a:stretch>
            <a:fillRect/>
          </a:stretch>
        </p:blipFill>
        <p:spPr>
          <a:xfrm>
            <a:off x="1493415" y="0"/>
            <a:ext cx="1053380" cy="756400"/>
          </a:xfrm>
          <a:prstGeom prst="rect">
            <a:avLst/>
          </a:prstGeom>
        </p:spPr>
      </p:pic>
      <p:pic>
        <p:nvPicPr>
          <p:cNvPr id="19" name="Afbeelding 18"/>
          <p:cNvPicPr>
            <a:picLocks noChangeAspect="1"/>
          </p:cNvPicPr>
          <p:nvPr/>
        </p:nvPicPr>
        <p:blipFill rotWithShape="1">
          <a:blip r:embed="rId7" cstate="print"/>
          <a:srcRect l="21805" r="10840"/>
          <a:stretch/>
        </p:blipFill>
        <p:spPr>
          <a:xfrm>
            <a:off x="2166766" y="750891"/>
            <a:ext cx="299335" cy="412425"/>
          </a:xfrm>
          <a:prstGeom prst="rect">
            <a:avLst/>
          </a:prstGeom>
        </p:spPr>
      </p:pic>
      <p:pic>
        <p:nvPicPr>
          <p:cNvPr id="20" name="Afbeelding 19"/>
          <p:cNvPicPr>
            <a:picLocks noChangeAspect="1"/>
          </p:cNvPicPr>
          <p:nvPr/>
        </p:nvPicPr>
        <p:blipFill>
          <a:blip r:embed="rId8" cstate="print"/>
          <a:stretch>
            <a:fillRect/>
          </a:stretch>
        </p:blipFill>
        <p:spPr>
          <a:xfrm>
            <a:off x="2158311" y="2038610"/>
            <a:ext cx="263290" cy="321303"/>
          </a:xfrm>
          <a:prstGeom prst="rect">
            <a:avLst/>
          </a:prstGeom>
        </p:spPr>
      </p:pic>
      <p:pic>
        <p:nvPicPr>
          <p:cNvPr id="21" name="Afbeelding 20"/>
          <p:cNvPicPr>
            <a:picLocks noChangeAspect="1"/>
          </p:cNvPicPr>
          <p:nvPr/>
        </p:nvPicPr>
        <p:blipFill>
          <a:blip r:embed="rId9" cstate="print"/>
          <a:stretch>
            <a:fillRect/>
          </a:stretch>
        </p:blipFill>
        <p:spPr>
          <a:xfrm>
            <a:off x="2183291" y="3141922"/>
            <a:ext cx="266283" cy="416301"/>
          </a:xfrm>
          <a:prstGeom prst="rect">
            <a:avLst/>
          </a:prstGeom>
        </p:spPr>
      </p:pic>
      <p:pic>
        <p:nvPicPr>
          <p:cNvPr id="22" name="Afbeelding 21"/>
          <p:cNvPicPr>
            <a:picLocks noChangeAspect="1"/>
          </p:cNvPicPr>
          <p:nvPr/>
        </p:nvPicPr>
        <p:blipFill>
          <a:blip r:embed="rId10" cstate="print"/>
          <a:stretch>
            <a:fillRect/>
          </a:stretch>
        </p:blipFill>
        <p:spPr>
          <a:xfrm>
            <a:off x="6522373" y="823852"/>
            <a:ext cx="385812" cy="263054"/>
          </a:xfrm>
          <a:prstGeom prst="rect">
            <a:avLst/>
          </a:prstGeom>
        </p:spPr>
      </p:pic>
      <p:pic>
        <p:nvPicPr>
          <p:cNvPr id="23" name="Afbeelding 22"/>
          <p:cNvPicPr>
            <a:picLocks noChangeAspect="1"/>
          </p:cNvPicPr>
          <p:nvPr/>
        </p:nvPicPr>
        <p:blipFill>
          <a:blip r:embed="rId11" cstate="print"/>
          <a:stretch>
            <a:fillRect/>
          </a:stretch>
        </p:blipFill>
        <p:spPr>
          <a:xfrm>
            <a:off x="6570859" y="3354606"/>
            <a:ext cx="299225" cy="290796"/>
          </a:xfrm>
          <a:prstGeom prst="rect">
            <a:avLst/>
          </a:prstGeom>
        </p:spPr>
      </p:pic>
      <p:pic>
        <p:nvPicPr>
          <p:cNvPr id="24" name="Afbeelding 23"/>
          <p:cNvPicPr>
            <a:picLocks noChangeAspect="1"/>
          </p:cNvPicPr>
          <p:nvPr/>
        </p:nvPicPr>
        <p:blipFill rotWithShape="1">
          <a:blip r:embed="rId12" cstate="print"/>
          <a:srcRect l="17050" t="33024" r="61669" b="30375"/>
          <a:stretch/>
        </p:blipFill>
        <p:spPr>
          <a:xfrm>
            <a:off x="6613165" y="2557570"/>
            <a:ext cx="269390" cy="260485"/>
          </a:xfrm>
          <a:prstGeom prst="rect">
            <a:avLst/>
          </a:prstGeom>
        </p:spPr>
      </p:pic>
      <p:sp>
        <p:nvSpPr>
          <p:cNvPr id="6" name="Rectangle 3"/>
          <p:cNvSpPr>
            <a:spLocks noChangeArrowheads="1"/>
          </p:cNvSpPr>
          <p:nvPr/>
        </p:nvSpPr>
        <p:spPr bwMode="auto">
          <a:xfrm>
            <a:off x="2532063" y="791611"/>
            <a:ext cx="3823855"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eaLnBrk="0" hangingPunct="0"/>
            <a:r>
              <a:rPr lang="nl-NL" sz="1200" b="1" dirty="0">
                <a:solidFill>
                  <a:srgbClr val="0070C0"/>
                </a:solidFill>
                <a:latin typeface="Arial" panose="020B0604020202020204" pitchFamily="34" charset="0"/>
                <a:ea typeface="Calibri" pitchFamily="34" charset="0"/>
                <a:cs typeface="Arial" panose="020B0604020202020204" pitchFamily="34" charset="0"/>
              </a:rPr>
              <a:t>Leerdoel</a:t>
            </a:r>
          </a:p>
          <a:p>
            <a:pPr marL="171450" indent="-171450" eaLnBrk="0" hangingPunct="0">
              <a:buFont typeface="Arial" panose="020B0604020202020204" pitchFamily="34" charset="0"/>
              <a:buChar char="•"/>
            </a:pPr>
            <a:r>
              <a:rPr lang="nl-NL" sz="1200" dirty="0"/>
              <a:t>Je kunt onderzoek doen naar de maatschappelijke uitdagingen/problemen op het gebied van gezondheid.</a:t>
            </a:r>
          </a:p>
          <a:p>
            <a:pPr marL="171450" indent="-171450" eaLnBrk="0" hangingPunct="0">
              <a:buFont typeface="Arial" panose="020B0604020202020204" pitchFamily="34" charset="0"/>
              <a:buChar char="•"/>
            </a:pPr>
            <a:r>
              <a:rPr lang="nl-NL" sz="1200" dirty="0"/>
              <a:t>Je kunt voorbeelden geven van problemen/uitdagingen op het gebied van gezondheid in de maatschappij.</a:t>
            </a:r>
          </a:p>
        </p:txBody>
      </p:sp>
      <p:pic>
        <p:nvPicPr>
          <p:cNvPr id="1026" name="Picture 2" descr="Afbeeldingsresultaat voor wereldwijd voedselsystee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20137" y="4625818"/>
            <a:ext cx="3017701" cy="190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51573"/>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7" ma:contentTypeDescription="Een nieuw document maken." ma:contentTypeScope="" ma:versionID="dc0382093e4731084f9132cd2c0202c1">
  <xsd:schema xmlns:xsd="http://www.w3.org/2001/XMLSchema" xmlns:xs="http://www.w3.org/2001/XMLSchema" xmlns:p="http://schemas.microsoft.com/office/2006/metadata/properties" xmlns:ns2="34354c1b-6b8c-435b-ad50-990538c19557" targetNamespace="http://schemas.microsoft.com/office/2006/metadata/properties" ma:root="true" ma:fieldsID="9c0ce9d74be8d2c58fba1757fc7b9c60"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21ABD8-CA43-4732-A5C6-5DB0E6E2BA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B4BBB5-C5DA-4F31-A3C0-EA042D43FA06}">
  <ds:schemaRefs>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 ds:uri="34354c1b-6b8c-435b-ad50-990538c19557"/>
    <ds:schemaRef ds:uri="http://www.w3.org/XML/1998/namespace"/>
    <ds:schemaRef ds:uri="http://purl.org/dc/dcmitype/"/>
  </ds:schemaRefs>
</ds:datastoreItem>
</file>

<file path=customXml/itemProps3.xml><?xml version="1.0" encoding="utf-8"?>
<ds:datastoreItem xmlns:ds="http://schemas.openxmlformats.org/officeDocument/2006/customXml" ds:itemID="{59033ADD-C232-4396-A14F-E1C3C0E681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265</TotalTime>
  <Words>1672</Words>
  <Application>Microsoft Macintosh PowerPoint</Application>
  <PresentationFormat>Breedbeeld</PresentationFormat>
  <Paragraphs>172</Paragraphs>
  <Slides>34</Slides>
  <Notes>10</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34</vt:i4>
      </vt:variant>
    </vt:vector>
  </HeadingPairs>
  <TitlesOfParts>
    <vt:vector size="40" baseType="lpstr">
      <vt:lpstr>Arial</vt:lpstr>
      <vt:lpstr>Calibri</vt:lpstr>
      <vt:lpstr>Calibri Light</vt:lpstr>
      <vt:lpstr>Kantoorthema</vt:lpstr>
      <vt:lpstr>1_Kantoorthema</vt:lpstr>
      <vt:lpstr>2_Kantoorthema</vt:lpstr>
      <vt:lpstr>Lifestyle Gezondheidszorg en medicijnen in de toekomst</vt:lpstr>
      <vt:lpstr>Leerdoelen les 1</vt:lpstr>
      <vt:lpstr>Even wakker worden!</vt:lpstr>
      <vt:lpstr>Mooie workouts vanuit het keuzedeel</vt:lpstr>
      <vt:lpstr>Echt handig!</vt:lpstr>
      <vt:lpstr>Hoe was de stage?  </vt:lpstr>
      <vt:lpstr>Wat heb je nog nodig als voorbereiding op de proeve van bekwaamheid en voor je vervolgkeuze?</vt:lpstr>
      <vt:lpstr>IBS Stad van de toekomst </vt:lpstr>
      <vt:lpstr>PowerPoint-presentatie</vt:lpstr>
      <vt:lpstr>Lifestyle - de gezonde leefomgeving en de gezonde maatschappij. </vt:lpstr>
      <vt:lpstr> Waar liggen de uitdagingen/problemen voor de toekomst op het gebied van gezondheid?  </vt:lpstr>
      <vt:lpstr>Room 1</vt:lpstr>
      <vt:lpstr>Room 2</vt:lpstr>
      <vt:lpstr>Room 3</vt:lpstr>
      <vt:lpstr>Room 4</vt:lpstr>
      <vt:lpstr>Samenvatting room 4</vt:lpstr>
      <vt:lpstr>Deze uitdagingen vanuit verschillende invalshoeken</vt:lpstr>
      <vt:lpstr>De denkhoeden</vt:lpstr>
      <vt:lpstr>Positieve GEZONDHEID </vt:lpstr>
      <vt:lpstr>Blue Zones</vt:lpstr>
      <vt:lpstr> Blue zones</vt:lpstr>
      <vt:lpstr>Terugkerende factoren</vt:lpstr>
      <vt:lpstr>Wat kun je meenemen vanuit  de inzichten van de blue zones?</vt:lpstr>
      <vt:lpstr>Even een ommetje</vt:lpstr>
      <vt:lpstr>Technologie en gezondheidszorg</vt:lpstr>
      <vt:lpstr>Laten we het gesprek eens voeren over de beschreven onderwerpen</vt:lpstr>
      <vt:lpstr>Technologie en ontwikkelingen in de gezondheidszorg</vt:lpstr>
      <vt:lpstr> Nieuwe technologieën in de gezondheidszorg </vt:lpstr>
      <vt:lpstr>Orgaantransplantatie</vt:lpstr>
      <vt:lpstr>Filmpje: Printing a human kidney </vt:lpstr>
      <vt:lpstr>Next steps in health &amp; medicine</vt:lpstr>
      <vt:lpstr>Nieuwe manier van vaccineren </vt:lpstr>
      <vt:lpstr>Gepersonaliseerde medicijnen</vt:lpstr>
      <vt:lpstr>Uitvinding om wonden te helen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Gezondheidszorg en medicijnen in de toekomst</dc:title>
  <dc:creator>Mariska de Rouw</dc:creator>
  <cp:lastModifiedBy>Mariska de Rouw</cp:lastModifiedBy>
  <cp:revision>8</cp:revision>
  <dcterms:created xsi:type="dcterms:W3CDTF">2021-02-05T08:39:06Z</dcterms:created>
  <dcterms:modified xsi:type="dcterms:W3CDTF">2021-02-05T13:05:06Z</dcterms:modified>
</cp:coreProperties>
</file>